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256" r:id="rId2"/>
    <p:sldId id="257" r:id="rId3"/>
    <p:sldId id="258" r:id="rId4"/>
    <p:sldId id="267" r:id="rId5"/>
    <p:sldId id="266" r:id="rId6"/>
    <p:sldId id="265" r:id="rId7"/>
    <p:sldId id="264" r:id="rId8"/>
    <p:sldId id="263" r:id="rId9"/>
    <p:sldId id="262" r:id="rId10"/>
    <p:sldId id="261" r:id="rId11"/>
    <p:sldId id="260" r:id="rId12"/>
    <p:sldId id="259" r:id="rId13"/>
    <p:sldId id="271" r:id="rId14"/>
    <p:sldId id="270" r:id="rId15"/>
    <p:sldId id="269" r:id="rId16"/>
    <p:sldId id="268" r:id="rId17"/>
    <p:sldId id="273" r:id="rId18"/>
    <p:sldId id="272" r:id="rId19"/>
    <p:sldId id="274" r:id="rId20"/>
    <p:sldId id="275" r:id="rId21"/>
    <p:sldId id="276" r:id="rId22"/>
    <p:sldId id="277" r:id="rId23"/>
    <p:sldId id="278" r:id="rId2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5" autoAdjust="0"/>
    <p:restoredTop sz="94660"/>
  </p:normalViewPr>
  <p:slideViewPr>
    <p:cSldViewPr>
      <p:cViewPr>
        <p:scale>
          <a:sx n="118" d="100"/>
          <a:sy n="118" d="100"/>
        </p:scale>
        <p:origin x="-1434" y="192"/>
      </p:cViewPr>
      <p:guideLst>
        <p:guide orient="horz" pos="2160"/>
        <p:guide pos="2880"/>
      </p:guideLst>
    </p:cSldViewPr>
  </p:slideViewPr>
  <p:notesTextViewPr>
    <p:cViewPr>
      <p:scale>
        <a:sx n="100" d="100"/>
        <a:sy n="100" d="100"/>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0"/>
            <a:ext cx="8805863" cy="6858000"/>
            <a:chOff x="0" y="0"/>
            <a:chExt cx="5547" cy="4320"/>
          </a:xfrm>
        </p:grpSpPr>
        <p:grpSp>
          <p:nvGrpSpPr>
            <p:cNvPr id="36867" name="Group 3"/>
            <p:cNvGrpSpPr>
              <a:grpSpLocks/>
            </p:cNvGrpSpPr>
            <p:nvPr userDrawn="1"/>
          </p:nvGrpSpPr>
          <p:grpSpPr bwMode="auto">
            <a:xfrm rot="-215207">
              <a:off x="3690" y="234"/>
              <a:ext cx="1857" cy="3625"/>
              <a:chOff x="3010" y="778"/>
              <a:chExt cx="1857" cy="3625"/>
            </a:xfrm>
          </p:grpSpPr>
          <p:sp>
            <p:nvSpPr>
              <p:cNvPr id="36868" name="Freeform 4"/>
              <p:cNvSpPr>
                <a:spLocks/>
              </p:cNvSpPr>
              <p:nvPr userDrawn="1"/>
            </p:nvSpPr>
            <p:spPr bwMode="ltGray">
              <a:xfrm rot="12185230" flipV="1">
                <a:off x="3534" y="778"/>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69" name="Freeform 5"/>
              <p:cNvSpPr>
                <a:spLocks/>
              </p:cNvSpPr>
              <p:nvPr userDrawn="1"/>
            </p:nvSpPr>
            <p:spPr bwMode="ltGray">
              <a:xfrm rot="12185230" flipV="1">
                <a:off x="4029" y="1802"/>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0" name="Freeform 6"/>
              <p:cNvSpPr>
                <a:spLocks/>
              </p:cNvSpPr>
              <p:nvPr userDrawn="1"/>
            </p:nvSpPr>
            <p:spPr bwMode="ltGray">
              <a:xfrm rot="12185230" flipV="1">
                <a:off x="3639" y="2167"/>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1" name="Freeform 7"/>
              <p:cNvSpPr>
                <a:spLocks/>
              </p:cNvSpPr>
              <p:nvPr userDrawn="1"/>
            </p:nvSpPr>
            <p:spPr bwMode="ltGray">
              <a:xfrm rot="12185230" flipV="1">
                <a:off x="3979" y="977"/>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2" name="Freeform 8"/>
              <p:cNvSpPr>
                <a:spLocks/>
              </p:cNvSpPr>
              <p:nvPr userDrawn="1"/>
            </p:nvSpPr>
            <p:spPr bwMode="ltGray">
              <a:xfrm rot="12185230" flipV="1">
                <a:off x="3845"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3" name="Freeform 9"/>
              <p:cNvSpPr>
                <a:spLocks/>
              </p:cNvSpPr>
              <p:nvPr userDrawn="1"/>
            </p:nvSpPr>
            <p:spPr bwMode="ltGray">
              <a:xfrm rot="12185230" flipV="1">
                <a:off x="3895"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4"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6875"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6"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7"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8"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79"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80"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6881" name="Group 17"/>
            <p:cNvGrpSpPr>
              <a:grpSpLocks/>
            </p:cNvGrpSpPr>
            <p:nvPr userDrawn="1"/>
          </p:nvGrpSpPr>
          <p:grpSpPr bwMode="auto">
            <a:xfrm rot="3220060">
              <a:off x="2631" y="754"/>
              <a:ext cx="569" cy="637"/>
              <a:chOff x="1727" y="866"/>
              <a:chExt cx="129" cy="157"/>
            </a:xfrm>
          </p:grpSpPr>
          <p:sp>
            <p:nvSpPr>
              <p:cNvPr id="36882"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83"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84"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6885" name="Group 21"/>
            <p:cNvGrpSpPr>
              <a:grpSpLocks/>
            </p:cNvGrpSpPr>
            <p:nvPr userDrawn="1"/>
          </p:nvGrpSpPr>
          <p:grpSpPr bwMode="auto">
            <a:xfrm rot="-6691250">
              <a:off x="3637" y="132"/>
              <a:ext cx="356" cy="607"/>
              <a:chOff x="1727" y="866"/>
              <a:chExt cx="129" cy="157"/>
            </a:xfrm>
          </p:grpSpPr>
          <p:sp>
            <p:nvSpPr>
              <p:cNvPr id="36886" name="Freeform 22"/>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87" name="Freeform 23"/>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88"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6889" name="Group 25"/>
            <p:cNvGrpSpPr>
              <a:grpSpLocks/>
            </p:cNvGrpSpPr>
            <p:nvPr userDrawn="1"/>
          </p:nvGrpSpPr>
          <p:grpSpPr bwMode="auto">
            <a:xfrm rot="-13075160">
              <a:off x="668" y="3321"/>
              <a:ext cx="501" cy="502"/>
              <a:chOff x="1727" y="866"/>
              <a:chExt cx="129" cy="157"/>
            </a:xfrm>
          </p:grpSpPr>
          <p:sp>
            <p:nvSpPr>
              <p:cNvPr id="36890" name="Freeform 26"/>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91" name="Freeform 27"/>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92" name="Freeform 28"/>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6893" name="Group 29"/>
            <p:cNvGrpSpPr>
              <a:grpSpLocks/>
            </p:cNvGrpSpPr>
            <p:nvPr userDrawn="1"/>
          </p:nvGrpSpPr>
          <p:grpSpPr bwMode="auto">
            <a:xfrm rot="4106450" flipH="1">
              <a:off x="393" y="262"/>
              <a:ext cx="709" cy="892"/>
              <a:chOff x="1727" y="866"/>
              <a:chExt cx="129" cy="157"/>
            </a:xfrm>
          </p:grpSpPr>
          <p:sp>
            <p:nvSpPr>
              <p:cNvPr id="36894"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95"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96"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6897" name="Group 33"/>
            <p:cNvGrpSpPr>
              <a:grpSpLocks/>
            </p:cNvGrpSpPr>
            <p:nvPr userDrawn="1"/>
          </p:nvGrpSpPr>
          <p:grpSpPr bwMode="auto">
            <a:xfrm rot="10015322" flipH="1">
              <a:off x="4625" y="2382"/>
              <a:ext cx="709" cy="892"/>
              <a:chOff x="1727" y="866"/>
              <a:chExt cx="129" cy="157"/>
            </a:xfrm>
          </p:grpSpPr>
          <p:sp>
            <p:nvSpPr>
              <p:cNvPr id="36898"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899"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0"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6901"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2"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3"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4"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5"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6"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907"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Lst>
              <a:ahLst/>
              <a:cxnLst>
                <a:cxn ang="0">
                  <a:pos x="T0" y="T1"/>
                </a:cxn>
                <a:cxn ang="0">
                  <a:pos x="T2" y="T3"/>
                </a:cxn>
                <a:cxn ang="0">
                  <a:pos x="T4" y="T5"/>
                </a:cxn>
                <a:cxn ang="0">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36908" name="Rectangle 44"/>
          <p:cNvSpPr>
            <a:spLocks noGrp="1" noChangeArrowheads="1"/>
          </p:cNvSpPr>
          <p:nvPr>
            <p:ph type="dt" sz="half" idx="2"/>
          </p:nvPr>
        </p:nvSpPr>
        <p:spPr>
          <a:xfrm>
            <a:off x="457200" y="6248400"/>
            <a:ext cx="2133600" cy="457200"/>
          </a:xfrm>
        </p:spPr>
        <p:txBody>
          <a:bodyPr/>
          <a:lstStyle>
            <a:lvl1pPr>
              <a:defRPr/>
            </a:lvl1pPr>
          </a:lstStyle>
          <a:p>
            <a:endParaRPr lang="tr-TR" altLang="tr-TR"/>
          </a:p>
        </p:txBody>
      </p:sp>
      <p:sp>
        <p:nvSpPr>
          <p:cNvPr id="36909" name="Rectangle 45"/>
          <p:cNvSpPr>
            <a:spLocks noGrp="1" noChangeArrowheads="1"/>
          </p:cNvSpPr>
          <p:nvPr>
            <p:ph type="ftr" sz="quarter" idx="3"/>
          </p:nvPr>
        </p:nvSpPr>
        <p:spPr/>
        <p:txBody>
          <a:bodyPr/>
          <a:lstStyle>
            <a:lvl1pPr>
              <a:defRPr/>
            </a:lvl1pPr>
          </a:lstStyle>
          <a:p>
            <a:endParaRPr lang="tr-TR" altLang="tr-TR"/>
          </a:p>
        </p:txBody>
      </p:sp>
      <p:sp>
        <p:nvSpPr>
          <p:cNvPr id="36910" name="Rectangle 46"/>
          <p:cNvSpPr>
            <a:spLocks noGrp="1" noChangeArrowheads="1"/>
          </p:cNvSpPr>
          <p:nvPr>
            <p:ph type="sldNum" sz="quarter" idx="4"/>
          </p:nvPr>
        </p:nvSpPr>
        <p:spPr/>
        <p:txBody>
          <a:bodyPr/>
          <a:lstStyle>
            <a:lvl1pPr>
              <a:defRPr/>
            </a:lvl1pPr>
          </a:lstStyle>
          <a:p>
            <a:fld id="{E5250B0F-3595-4820-8BBE-6F1B3B1EEFCB}" type="slidenum">
              <a:rPr lang="tr-TR" altLang="tr-TR"/>
              <a:pPr/>
              <a:t>‹#›</a:t>
            </a:fld>
            <a:endParaRPr lang="tr-TR" altLang="tr-TR"/>
          </a:p>
        </p:txBody>
      </p:sp>
      <p:sp>
        <p:nvSpPr>
          <p:cNvPr id="36911"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45791" dir="3378596" algn="ctr" rotWithShape="0">
                    <a:srgbClr val="993366"/>
                  </a:outerShdw>
                </a:effectLst>
              </a14:hiddenEffects>
            </a:ext>
          </a:extLst>
        </p:spPr>
        <p:txBody>
          <a:bodyPr/>
          <a:lstStyle>
            <a:lvl1pPr>
              <a:defRPr sz="5200" b="1"/>
            </a:lvl1pPr>
          </a:lstStyle>
          <a:p>
            <a:pPr lvl="0"/>
            <a:r>
              <a:rPr lang="tr-TR" altLang="tr-TR" noProof="0" smtClean="0"/>
              <a:t>Asıl başlık stili için tıklatın</a:t>
            </a:r>
          </a:p>
        </p:txBody>
      </p:sp>
      <p:sp>
        <p:nvSpPr>
          <p:cNvPr id="3691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tr-TR" altLang="tr-TR" noProof="0" smtClean="0"/>
              <a:t>Asıl alt başlık stilini düzenlemek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319F5F8-B7DA-40F1-AA3D-F939AB31CB05}" type="slidenum">
              <a:rPr lang="tr-TR" altLang="tr-TR"/>
              <a:pPr/>
              <a:t>‹#›</a:t>
            </a:fld>
            <a:endParaRPr lang="tr-TR" altLang="tr-TR"/>
          </a:p>
        </p:txBody>
      </p:sp>
    </p:spTree>
    <p:extLst>
      <p:ext uri="{BB962C8B-B14F-4D97-AF65-F5344CB8AC3E}">
        <p14:creationId xmlns:p14="http://schemas.microsoft.com/office/powerpoint/2010/main" val="300055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6225" y="103188"/>
            <a:ext cx="2060575" cy="59531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42913" y="103188"/>
            <a:ext cx="6030912" cy="5953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99E01DC0-9CE6-4A01-A729-D5361829EB2A}" type="slidenum">
              <a:rPr lang="tr-TR" altLang="tr-TR"/>
              <a:pPr/>
              <a:t>‹#›</a:t>
            </a:fld>
            <a:endParaRPr lang="tr-TR" altLang="tr-TR"/>
          </a:p>
        </p:txBody>
      </p:sp>
    </p:spTree>
    <p:extLst>
      <p:ext uri="{BB962C8B-B14F-4D97-AF65-F5344CB8AC3E}">
        <p14:creationId xmlns:p14="http://schemas.microsoft.com/office/powerpoint/2010/main" val="298790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D381C7EE-4D00-44AC-89E6-EE4CE1A8286D}" type="slidenum">
              <a:rPr lang="tr-TR" altLang="tr-TR"/>
              <a:pPr/>
              <a:t>‹#›</a:t>
            </a:fld>
            <a:endParaRPr lang="tr-TR" altLang="tr-TR"/>
          </a:p>
        </p:txBody>
      </p:sp>
    </p:spTree>
    <p:extLst>
      <p:ext uri="{BB962C8B-B14F-4D97-AF65-F5344CB8AC3E}">
        <p14:creationId xmlns:p14="http://schemas.microsoft.com/office/powerpoint/2010/main" val="244683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B43DD319-B4BE-4F08-9E91-BBE22BC76F2A}" type="slidenum">
              <a:rPr lang="tr-TR" altLang="tr-TR"/>
              <a:pPr/>
              <a:t>‹#›</a:t>
            </a:fld>
            <a:endParaRPr lang="tr-TR" altLang="tr-TR"/>
          </a:p>
        </p:txBody>
      </p:sp>
    </p:spTree>
    <p:extLst>
      <p:ext uri="{BB962C8B-B14F-4D97-AF65-F5344CB8AC3E}">
        <p14:creationId xmlns:p14="http://schemas.microsoft.com/office/powerpoint/2010/main" val="315728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D242B7B8-49E5-4D01-95F5-2856B3E1B2BD}" type="slidenum">
              <a:rPr lang="tr-TR" altLang="tr-TR"/>
              <a:pPr/>
              <a:t>‹#›</a:t>
            </a:fld>
            <a:endParaRPr lang="tr-TR" altLang="tr-TR"/>
          </a:p>
        </p:txBody>
      </p:sp>
    </p:spTree>
    <p:extLst>
      <p:ext uri="{BB962C8B-B14F-4D97-AF65-F5344CB8AC3E}">
        <p14:creationId xmlns:p14="http://schemas.microsoft.com/office/powerpoint/2010/main" val="278824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117CBA54-AEA0-41E0-89FE-0F364C9F7FE3}" type="slidenum">
              <a:rPr lang="tr-TR" altLang="tr-TR"/>
              <a:pPr/>
              <a:t>‹#›</a:t>
            </a:fld>
            <a:endParaRPr lang="tr-TR" altLang="tr-TR"/>
          </a:p>
        </p:txBody>
      </p:sp>
    </p:spTree>
    <p:extLst>
      <p:ext uri="{BB962C8B-B14F-4D97-AF65-F5344CB8AC3E}">
        <p14:creationId xmlns:p14="http://schemas.microsoft.com/office/powerpoint/2010/main" val="268935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59E2E8E4-4011-405E-914F-7EEAAAFE150E}" type="slidenum">
              <a:rPr lang="tr-TR" altLang="tr-TR"/>
              <a:pPr/>
              <a:t>‹#›</a:t>
            </a:fld>
            <a:endParaRPr lang="tr-TR" altLang="tr-TR"/>
          </a:p>
        </p:txBody>
      </p:sp>
    </p:spTree>
    <p:extLst>
      <p:ext uri="{BB962C8B-B14F-4D97-AF65-F5344CB8AC3E}">
        <p14:creationId xmlns:p14="http://schemas.microsoft.com/office/powerpoint/2010/main" val="151760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29604FCD-2484-48E0-908D-BB7EDF161811}" type="slidenum">
              <a:rPr lang="tr-TR" altLang="tr-TR"/>
              <a:pPr/>
              <a:t>‹#›</a:t>
            </a:fld>
            <a:endParaRPr lang="tr-TR" altLang="tr-TR"/>
          </a:p>
        </p:txBody>
      </p:sp>
    </p:spTree>
    <p:extLst>
      <p:ext uri="{BB962C8B-B14F-4D97-AF65-F5344CB8AC3E}">
        <p14:creationId xmlns:p14="http://schemas.microsoft.com/office/powerpoint/2010/main" val="239644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3E908095-E060-4433-9171-9C77342D609D}" type="slidenum">
              <a:rPr lang="tr-TR" altLang="tr-TR"/>
              <a:pPr/>
              <a:t>‹#›</a:t>
            </a:fld>
            <a:endParaRPr lang="tr-TR" altLang="tr-TR"/>
          </a:p>
        </p:txBody>
      </p:sp>
    </p:spTree>
    <p:extLst>
      <p:ext uri="{BB962C8B-B14F-4D97-AF65-F5344CB8AC3E}">
        <p14:creationId xmlns:p14="http://schemas.microsoft.com/office/powerpoint/2010/main" val="19986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9F3BF9EA-D781-4D52-8270-E3B29C6DBE42}" type="slidenum">
              <a:rPr lang="tr-TR" altLang="tr-TR"/>
              <a:pPr/>
              <a:t>‹#›</a:t>
            </a:fld>
            <a:endParaRPr lang="tr-TR" altLang="tr-TR"/>
          </a:p>
        </p:txBody>
      </p:sp>
    </p:spTree>
    <p:extLst>
      <p:ext uri="{BB962C8B-B14F-4D97-AF65-F5344CB8AC3E}">
        <p14:creationId xmlns:p14="http://schemas.microsoft.com/office/powerpoint/2010/main" val="1856860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842" name="Group 2"/>
          <p:cNvGrpSpPr>
            <a:grpSpLocks/>
          </p:cNvGrpSpPr>
          <p:nvPr/>
        </p:nvGrpSpPr>
        <p:grpSpPr bwMode="auto">
          <a:xfrm>
            <a:off x="-7938" y="0"/>
            <a:ext cx="2833688" cy="6856413"/>
            <a:chOff x="-5" y="0"/>
            <a:chExt cx="1785" cy="4319"/>
          </a:xfrm>
        </p:grpSpPr>
        <p:sp>
          <p:nvSpPr>
            <p:cNvPr id="35843"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35844" name="Group 4"/>
            <p:cNvGrpSpPr>
              <a:grpSpLocks/>
            </p:cNvGrpSpPr>
            <p:nvPr/>
          </p:nvGrpSpPr>
          <p:grpSpPr bwMode="auto">
            <a:xfrm rot="14964908" flipH="1">
              <a:off x="104" y="2441"/>
              <a:ext cx="452" cy="444"/>
              <a:chOff x="1727" y="866"/>
              <a:chExt cx="129" cy="157"/>
            </a:xfrm>
          </p:grpSpPr>
          <p:sp>
            <p:nvSpPr>
              <p:cNvPr id="35845"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46"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47"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5848"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35849" name="Group 9"/>
            <p:cNvGrpSpPr>
              <a:grpSpLocks/>
            </p:cNvGrpSpPr>
            <p:nvPr/>
          </p:nvGrpSpPr>
          <p:grpSpPr bwMode="auto">
            <a:xfrm rot="416244">
              <a:off x="9" y="1746"/>
              <a:ext cx="1771" cy="1741"/>
              <a:chOff x="41" y="2787"/>
              <a:chExt cx="902" cy="833"/>
            </a:xfrm>
          </p:grpSpPr>
          <p:sp>
            <p:nvSpPr>
              <p:cNvPr id="35850"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51"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52"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53"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54" name="Freeform 14"/>
              <p:cNvSpPr>
                <a:spLocks/>
              </p:cNvSpPr>
              <p:nvPr userDrawn="1"/>
            </p:nvSpPr>
            <p:spPr bwMode="ltGray">
              <a:xfrm rot="373331" flipH="1">
                <a:off x="289" y="3135"/>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5855" name="Group 15"/>
              <p:cNvGrpSpPr>
                <a:grpSpLocks/>
              </p:cNvGrpSpPr>
              <p:nvPr userDrawn="1"/>
            </p:nvGrpSpPr>
            <p:grpSpPr bwMode="auto">
              <a:xfrm rot="10886446" flipH="1">
                <a:off x="335" y="3251"/>
                <a:ext cx="608" cy="369"/>
                <a:chOff x="-366" y="1704"/>
                <a:chExt cx="608" cy="369"/>
              </a:xfrm>
            </p:grpSpPr>
            <p:sp>
              <p:nvSpPr>
                <p:cNvPr id="35856"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57"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58" name="Freeform 18"/>
                <p:cNvSpPr>
                  <a:spLocks/>
                </p:cNvSpPr>
                <p:nvPr userDrawn="1"/>
              </p:nvSpPr>
              <p:spPr bwMode="ltGray">
                <a:xfrm rot="4200091">
                  <a:off x="199" y="1720"/>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nvGrpSpPr>
            <p:cNvPr id="35859" name="Group 19"/>
            <p:cNvGrpSpPr>
              <a:grpSpLocks/>
            </p:cNvGrpSpPr>
            <p:nvPr/>
          </p:nvGrpSpPr>
          <p:grpSpPr bwMode="auto">
            <a:xfrm rot="-15351438">
              <a:off x="343" y="3854"/>
              <a:ext cx="392" cy="424"/>
              <a:chOff x="1727" y="866"/>
              <a:chExt cx="129" cy="157"/>
            </a:xfrm>
          </p:grpSpPr>
          <p:sp>
            <p:nvSpPr>
              <p:cNvPr id="35860" name="Freeform 2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61" name="Freeform 2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62"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5863" name="Group 23"/>
            <p:cNvGrpSpPr>
              <a:grpSpLocks/>
            </p:cNvGrpSpPr>
            <p:nvPr/>
          </p:nvGrpSpPr>
          <p:grpSpPr bwMode="auto">
            <a:xfrm rot="5003157">
              <a:off x="249" y="1102"/>
              <a:ext cx="412" cy="500"/>
              <a:chOff x="1727" y="866"/>
              <a:chExt cx="129" cy="157"/>
            </a:xfrm>
          </p:grpSpPr>
          <p:sp>
            <p:nvSpPr>
              <p:cNvPr id="35864"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65"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66"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5867" name="Group 27"/>
            <p:cNvGrpSpPr>
              <a:grpSpLocks/>
            </p:cNvGrpSpPr>
            <p:nvPr/>
          </p:nvGrpSpPr>
          <p:grpSpPr bwMode="auto">
            <a:xfrm>
              <a:off x="815" y="0"/>
              <a:ext cx="345" cy="367"/>
              <a:chOff x="1727" y="866"/>
              <a:chExt cx="129" cy="157"/>
            </a:xfrm>
          </p:grpSpPr>
          <p:sp>
            <p:nvSpPr>
              <p:cNvPr id="35868"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69"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0"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5871"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72"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3"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4"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5"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6"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7"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8"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79"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80"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81"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82"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83"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5884"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35885"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35886"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35887"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35888"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35889"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D411C017-4D42-4CCC-B216-B75F68211949}"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3571183"/>
            <a:ext cx="7992888" cy="2880320"/>
          </a:xfrm>
        </p:spPr>
        <p:txBody>
          <a:bodyPr/>
          <a:lstStyle/>
          <a:p>
            <a:r>
              <a:rPr lang="tr-TR" altLang="tr-TR" sz="3700" dirty="0" smtClean="0"/>
              <a:t>AKADEMİK </a:t>
            </a:r>
            <a:r>
              <a:rPr lang="tr-TR" altLang="tr-TR" sz="3700" dirty="0"/>
              <a:t>BAŞARIYI ETKİLEYEN FAKTÖRLER VE ALINACAK TEDBİRLER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620688"/>
            <a:ext cx="5905500" cy="3672408"/>
          </a:xfrm>
          <a:prstGeom prst="ellipse">
            <a:avLst/>
          </a:prstGeom>
          <a:ln>
            <a:noFill/>
          </a:ln>
          <a:effectLst>
            <a:softEdge rad="112500"/>
          </a:effec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r-TR" altLang="tr-TR" sz="4000" b="1" u="sng" dirty="0">
                <a:effectLst/>
              </a:rPr>
              <a:t>Ders Çalışma </a:t>
            </a:r>
            <a:r>
              <a:rPr lang="tr-TR" altLang="tr-TR" sz="4000" b="1" u="sng" dirty="0" smtClean="0">
                <a:effectLst/>
              </a:rPr>
              <a:t/>
            </a:r>
            <a:br>
              <a:rPr lang="tr-TR" altLang="tr-TR" sz="4000" b="1" u="sng" dirty="0" smtClean="0">
                <a:effectLst/>
              </a:rPr>
            </a:br>
            <a:r>
              <a:rPr lang="tr-TR" altLang="tr-TR" sz="4000" b="1" u="sng" dirty="0" smtClean="0">
                <a:effectLst/>
              </a:rPr>
              <a:t>Yöntemi</a:t>
            </a:r>
            <a:r>
              <a:rPr lang="tr-TR" altLang="tr-TR" sz="4000" b="1" u="sng" dirty="0">
                <a:effectLst/>
              </a:rPr>
              <a:t>:</a:t>
            </a:r>
          </a:p>
        </p:txBody>
      </p:sp>
      <p:sp>
        <p:nvSpPr>
          <p:cNvPr id="7171" name="Rectangle 3"/>
          <p:cNvSpPr>
            <a:spLocks noGrp="1" noChangeArrowheads="1"/>
          </p:cNvSpPr>
          <p:nvPr>
            <p:ph type="body" idx="1"/>
          </p:nvPr>
        </p:nvSpPr>
        <p:spPr/>
        <p:txBody>
          <a:bodyPr/>
          <a:lstStyle/>
          <a:p>
            <a:pPr algn="just">
              <a:lnSpc>
                <a:spcPct val="80000"/>
              </a:lnSpc>
            </a:pPr>
            <a:r>
              <a:rPr lang="tr-TR" altLang="tr-TR" sz="1800" dirty="0"/>
              <a:t>Başarılı ve başarısız öğrencilerin zeka düzeyleri açısından belirgin farklar olduğu söylenemez. Ancak başarılı öğrenciler çalışma alışkanlıkları, uyum, dinleme ve gözlem açısından başarısız öğrencilere göre daha iyidirler.</a:t>
            </a:r>
          </a:p>
          <a:p>
            <a:pPr algn="just">
              <a:lnSpc>
                <a:spcPct val="80000"/>
              </a:lnSpc>
            </a:pPr>
            <a:r>
              <a:rPr lang="tr-TR" altLang="tr-TR" sz="1800" dirty="0"/>
              <a:t>Özetleme, not alma gibi aktiviteleri kullanma becerisi; hafıza kapasitesi veya önceki bilginin transferi gibi öğrenciye ait özellikler; metin düzenleme ve kavramsal güçlük gibi öğrenilecek konuların yapısı; çocuğun ders çalışırken öğrenmesini kolaylaştıran veya zorlaştıran faktörlerdir. Okuma ve altını çizme gibi diğer stratejilerden daha derin bir çalışma gerektiren not almanın başarılı öğrencileri başarısız öğrencilerden ayıran önemli bir faktör</a:t>
            </a:r>
          </a:p>
          <a:p>
            <a:pPr algn="just">
              <a:lnSpc>
                <a:spcPct val="80000"/>
              </a:lnSpc>
              <a:buFontTx/>
              <a:buNone/>
            </a:pPr>
            <a:r>
              <a:rPr lang="tr-TR" altLang="tr-TR" sz="1800" dirty="0"/>
              <a:t>    olduğu görülmektedir.</a:t>
            </a:r>
          </a:p>
          <a:p>
            <a:pPr algn="just">
              <a:lnSpc>
                <a:spcPct val="80000"/>
              </a:lnSpc>
            </a:pPr>
            <a:r>
              <a:rPr lang="tr-TR" altLang="tr-TR" sz="1800" dirty="0"/>
              <a:t>Ders çalışırken öğrenme dışında başka kaygıların olması, öğrenmenin verimini düşürmektedir. Çocuk eğer parasal sıkıntılar yüzünden bir işte çalışıyor, anne baba arasındaki çatışmalar da arada kalıyor ya da arkadaşlık ilişkilerinde sorunlar yaşıyorsa (ergenlikte özellikle kız-erkek arkadaşlıklarında) öğrenmesi olumsuz etkilenmektedir. Bu nedenle anne babalar çocuklarını mümkün olduğu kadar çatışma ve stresten uzak tutmalıdır.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altLang="tr-TR" b="1" u="sng" dirty="0">
                <a:effectLst/>
              </a:rPr>
              <a:t>ÖĞRETMENLERE ÖNERİLER </a:t>
            </a:r>
          </a:p>
        </p:txBody>
      </p:sp>
      <p:sp>
        <p:nvSpPr>
          <p:cNvPr id="6147" name="Rectangle 3"/>
          <p:cNvSpPr>
            <a:spLocks noGrp="1" noChangeArrowheads="1"/>
          </p:cNvSpPr>
          <p:nvPr>
            <p:ph type="body" idx="1"/>
          </p:nvPr>
        </p:nvSpPr>
        <p:spPr/>
        <p:txBody>
          <a:bodyPr/>
          <a:lstStyle/>
          <a:p>
            <a:pPr algn="just">
              <a:lnSpc>
                <a:spcPct val="90000"/>
              </a:lnSpc>
            </a:pPr>
            <a:r>
              <a:rPr lang="tr-TR" altLang="tr-TR" sz="2000" dirty="0"/>
              <a:t>Öğrencileri ayrı ayrı tanımaya çalışmalıdır. Onları farklı </a:t>
            </a:r>
            <a:r>
              <a:rPr lang="tr-TR" altLang="tr-TR" sz="2000" dirty="0" err="1"/>
              <a:t>sosyo</a:t>
            </a:r>
            <a:r>
              <a:rPr lang="tr-TR" altLang="tr-TR" sz="2000" dirty="0"/>
              <a:t>-ekonomik ve kültürel dünyalardan gelen, farklı potansiyele sahip bağımsız bireyler olarak kabul etmek ve değerlendirmeleri bu ölçüye göre yapmak "kıyaslama" yanılgısına düşmeyi engelleyecektir.</a:t>
            </a:r>
          </a:p>
          <a:p>
            <a:pPr algn="just">
              <a:lnSpc>
                <a:spcPct val="90000"/>
              </a:lnSpc>
            </a:pPr>
            <a:r>
              <a:rPr lang="tr-TR" altLang="tr-TR" sz="2000" dirty="0"/>
              <a:t>Öğretmenin öğrencinin ders başarısına ilişkin olarak olumsuz beklenti içinde olmasının bile başarısızlığa yol açtığını göz önünde bulundurarak önyargısız olmalıdır.</a:t>
            </a:r>
          </a:p>
          <a:p>
            <a:pPr algn="just">
              <a:lnSpc>
                <a:spcPct val="90000"/>
              </a:lnSpc>
            </a:pPr>
            <a:r>
              <a:rPr lang="tr-TR" altLang="tr-TR" sz="2000" dirty="0"/>
              <a:t>Öncelikle davranış bozukluğu veya uyum sorunu gösteren öğrencilerin sorunlarıyla meşgul olunmalıdır. Ancak bu takdirde sınıfta öğrenme ortamı oluşabilir.</a:t>
            </a:r>
          </a:p>
          <a:p>
            <a:pPr algn="just">
              <a:lnSpc>
                <a:spcPct val="90000"/>
              </a:lnSpc>
            </a:pPr>
            <a:r>
              <a:rPr lang="tr-TR" altLang="tr-TR" sz="2000" dirty="0"/>
              <a:t> Başarısız öğrencilerin başarabileceği bir "konu" ya da "etkinlik" mutlaka vardır. Önemli olan bu fırsatın çocuğa verilmesidir. Başarması ve arkadaşlarıyla paylaşması için tüm çocuklar desteklenmelidir.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378545"/>
            <a:ext cx="8229600" cy="4930775"/>
          </a:xfrm>
        </p:spPr>
        <p:txBody>
          <a:bodyPr/>
          <a:lstStyle/>
          <a:p>
            <a:pPr>
              <a:spcBef>
                <a:spcPts val="600"/>
              </a:spcBef>
              <a:spcAft>
                <a:spcPts val="600"/>
              </a:spcAft>
            </a:pPr>
            <a:r>
              <a:rPr lang="tr-TR" altLang="tr-TR" sz="2000" dirty="0"/>
              <a:t>Ders dışı konular öğrencinin ilgisini çeken konularsa bunun gerisinde bir özel yeteneğin olduğu göz önünde bulundurularak çocuğa akademik yönden başarısız olsa bile bu konulara zaman ayırma şansı verilmelidir. Akademik konuların ürünü olmayan ihtiyaçlar akademik konuların ürünü olanlar kadar önemli ve insanı mutlu eden ihtiyaçlardır.</a:t>
            </a:r>
          </a:p>
          <a:p>
            <a:pPr>
              <a:spcBef>
                <a:spcPts val="600"/>
              </a:spcBef>
              <a:spcAft>
                <a:spcPts val="600"/>
              </a:spcAft>
            </a:pPr>
            <a:endParaRPr lang="tr-TR" altLang="tr-TR" sz="2000" dirty="0"/>
          </a:p>
          <a:p>
            <a:pPr>
              <a:spcBef>
                <a:spcPts val="600"/>
              </a:spcBef>
              <a:spcAft>
                <a:spcPts val="600"/>
              </a:spcAft>
            </a:pPr>
            <a:r>
              <a:rPr lang="tr-TR" altLang="tr-TR" sz="2000" dirty="0"/>
              <a:t>Öğrencinin bilgilerin verilişi sırasında neler yaşadığı, hangi duyguların içinde bulunduğu, dışarıda olup bitene nasıl tepki verdiği, o bilgilerin </a:t>
            </a:r>
            <a:r>
              <a:rPr lang="tr-TR" altLang="tr-TR" sz="2000" dirty="0" err="1"/>
              <a:t>yaşantısal</a:t>
            </a:r>
            <a:r>
              <a:rPr lang="tr-TR" altLang="tr-TR" sz="2000" dirty="0"/>
              <a:t> ve gerçek anlamlarıdır. </a:t>
            </a:r>
            <a:r>
              <a:rPr lang="tr-TR" altLang="tr-TR" sz="2000" dirty="0" smtClean="0"/>
              <a:t>Öğretmenin </a:t>
            </a:r>
            <a:r>
              <a:rPr lang="tr-TR" altLang="tr-TR" sz="2000" dirty="0"/>
              <a:t>öğrencinin ihtiyaçlarını fark edip onlara duyarlı olması ve bilgileri öğrencinin ihtiyaçlarına uyarlayabilmesi öğrenmeyi kolaylaştırır.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Rectangle 2"/>
          <p:cNvSpPr>
            <a:spLocks noGrp="1" noChangeArrowheads="1"/>
          </p:cNvSpPr>
          <p:nvPr>
            <p:ph type="title"/>
          </p:nvPr>
        </p:nvSpPr>
        <p:spPr>
          <a:xfrm>
            <a:off x="442913" y="103188"/>
            <a:ext cx="8243887" cy="1314450"/>
          </a:xfrm>
        </p:spPr>
        <p:txBody>
          <a:bodyPr anchor="ctr"/>
          <a:lstStyle/>
          <a:p>
            <a:r>
              <a:rPr lang="tr-TR" altLang="tr-TR" sz="2400" b="1" u="sng" dirty="0">
                <a:effectLst/>
              </a:rPr>
              <a:t>ÖĞRETMENLERE </a:t>
            </a:r>
            <a:r>
              <a:rPr lang="tr-TR" altLang="tr-TR" sz="2400" b="1" u="sng" dirty="0" smtClean="0">
                <a:effectLst/>
              </a:rPr>
              <a:t/>
            </a:r>
            <a:br>
              <a:rPr lang="tr-TR" altLang="tr-TR" sz="2400" b="1" u="sng" dirty="0" smtClean="0">
                <a:effectLst/>
              </a:rPr>
            </a:br>
            <a:r>
              <a:rPr lang="tr-TR" altLang="tr-TR" sz="2400" b="1" u="sng" dirty="0" smtClean="0">
                <a:effectLst/>
              </a:rPr>
              <a:t>ÖNERİLER </a:t>
            </a:r>
            <a:endParaRPr lang="tr-TR" altLang="tr-TR" sz="2400" b="1" u="sng" dirty="0">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1196975"/>
            <a:ext cx="8229600" cy="4859338"/>
          </a:xfrm>
        </p:spPr>
        <p:txBody>
          <a:bodyPr/>
          <a:lstStyle/>
          <a:p>
            <a:r>
              <a:rPr lang="tr-TR" altLang="tr-TR" sz="2000"/>
              <a:t>Okulda duygusal nitelikli öğrenmelere önem verilmemektedir. Oysa en köklü davranış değişiklikleri bu tür öğrenmelerle sağlanır. İnsanlarla olumlu ilişkiler kurma, başkalarına karşı olumlu tutumlar geliştirme ancak gerçek yaşantılarla sağlanır. </a:t>
            </a:r>
          </a:p>
          <a:p>
            <a:endParaRPr lang="tr-TR" altLang="tr-TR" sz="2000"/>
          </a:p>
          <a:p>
            <a:r>
              <a:rPr lang="tr-TR" altLang="tr-TR" sz="2000"/>
              <a:t>Tüm bunların ötesinde bireyin sadece okulda değil tüm yaşamında başarısız olma olasılığının önüne geçilebilmesi için başarısızlık sorunu ele alınırken öğrenciye yapılacak her türlü yardımın psikolojik yardımla desteklenmesi sorunun temelden çözülebilme olasılığını arttırır.</a:t>
            </a:r>
          </a:p>
          <a:p>
            <a:endParaRPr lang="tr-TR" altLang="tr-TR" sz="2000"/>
          </a:p>
          <a:p>
            <a:endParaRPr lang="tr-TR" altLang="tr-TR" sz="200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Rectangle 2"/>
          <p:cNvSpPr>
            <a:spLocks noGrp="1" noChangeArrowheads="1"/>
          </p:cNvSpPr>
          <p:nvPr>
            <p:ph type="title"/>
          </p:nvPr>
        </p:nvSpPr>
        <p:spPr>
          <a:xfrm>
            <a:off x="442913" y="103188"/>
            <a:ext cx="8243887" cy="1314450"/>
          </a:xfrm>
        </p:spPr>
        <p:txBody>
          <a:bodyPr anchor="ctr"/>
          <a:lstStyle/>
          <a:p>
            <a:r>
              <a:rPr lang="tr-TR" altLang="tr-TR" sz="2400" b="1" u="sng" dirty="0">
                <a:effectLst/>
              </a:rPr>
              <a:t>ÖĞRETMENLERE </a:t>
            </a:r>
            <a:r>
              <a:rPr lang="tr-TR" altLang="tr-TR" sz="2400" b="1" u="sng" dirty="0" smtClean="0">
                <a:effectLst/>
              </a:rPr>
              <a:t/>
            </a:r>
            <a:br>
              <a:rPr lang="tr-TR" altLang="tr-TR" sz="2400" b="1" u="sng" dirty="0" smtClean="0">
                <a:effectLst/>
              </a:rPr>
            </a:br>
            <a:r>
              <a:rPr lang="tr-TR" altLang="tr-TR" sz="2400" b="1" u="sng" dirty="0" smtClean="0">
                <a:effectLst/>
              </a:rPr>
              <a:t>ÖNERİLER </a:t>
            </a:r>
            <a:endParaRPr lang="tr-TR" altLang="tr-TR" sz="2400" b="1" u="sng" dirty="0">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a:lnSpc>
                <a:spcPct val="90000"/>
              </a:lnSpc>
            </a:pPr>
            <a:r>
              <a:rPr lang="tr-TR" altLang="tr-TR" sz="2000"/>
              <a:t>Öğretmenlerin meslek tecrübesi, eğitim anlayışları, kullandıkları yöntem ve teknikler başarı üzerinde etkili olmaktadır.</a:t>
            </a:r>
          </a:p>
          <a:p>
            <a:pPr>
              <a:lnSpc>
                <a:spcPct val="90000"/>
              </a:lnSpc>
            </a:pPr>
            <a:endParaRPr lang="tr-TR" altLang="tr-TR" sz="2000"/>
          </a:p>
          <a:p>
            <a:pPr>
              <a:lnSpc>
                <a:spcPct val="90000"/>
              </a:lnSpc>
            </a:pPr>
            <a:r>
              <a:rPr lang="tr-TR" altLang="tr-TR" sz="2000"/>
              <a:t>Okul yöneticileri okulda başarısız olan öğrenci için çocuğun öğretmenleri, rehberlik servisi, öğrencinin velisi ve rehberlik araştırma merkezi gibi çeşitli kurum ve kuruluşların işbirliği içinde çalışılmasına gerekli desteği sağlamalıdır.</a:t>
            </a:r>
          </a:p>
          <a:p>
            <a:pPr>
              <a:lnSpc>
                <a:spcPct val="90000"/>
              </a:lnSpc>
              <a:buFontTx/>
              <a:buNone/>
            </a:pPr>
            <a:endParaRPr lang="tr-TR" altLang="tr-TR" sz="2000"/>
          </a:p>
          <a:p>
            <a:pPr>
              <a:lnSpc>
                <a:spcPct val="90000"/>
              </a:lnSpc>
            </a:pPr>
            <a:r>
              <a:rPr lang="tr-TR" altLang="tr-TR" sz="2000"/>
              <a:t> Okul rehber öğretmenleri gerekli çalışmaları yaptıktan sonra anne babalara ve öğretmenlere rehberlik yaparak çocukta başarısızlığa yol açan nedenlerin saptanmasına yardımcı olabilirler.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Rectangle 2"/>
          <p:cNvSpPr>
            <a:spLocks noGrp="1" noChangeArrowheads="1"/>
          </p:cNvSpPr>
          <p:nvPr>
            <p:ph type="title"/>
          </p:nvPr>
        </p:nvSpPr>
        <p:spPr>
          <a:xfrm>
            <a:off x="442913" y="103188"/>
            <a:ext cx="8243887" cy="1314450"/>
          </a:xfrm>
        </p:spPr>
        <p:txBody>
          <a:bodyPr anchor="ctr"/>
          <a:lstStyle/>
          <a:p>
            <a:r>
              <a:rPr lang="tr-TR" altLang="tr-TR" sz="2400" b="1" u="sng" dirty="0">
                <a:effectLst/>
              </a:rPr>
              <a:t>ÖĞRETMENLERE </a:t>
            </a:r>
            <a:r>
              <a:rPr lang="tr-TR" altLang="tr-TR" sz="2400" b="1" u="sng" dirty="0" smtClean="0">
                <a:effectLst/>
              </a:rPr>
              <a:t/>
            </a:r>
            <a:br>
              <a:rPr lang="tr-TR" altLang="tr-TR" sz="2400" b="1" u="sng" dirty="0" smtClean="0">
                <a:effectLst/>
              </a:rPr>
            </a:br>
            <a:r>
              <a:rPr lang="tr-TR" altLang="tr-TR" sz="2400" b="1" u="sng" dirty="0" smtClean="0">
                <a:effectLst/>
              </a:rPr>
              <a:t>ÖNERİLER </a:t>
            </a:r>
            <a:endParaRPr lang="tr-TR" altLang="tr-TR" sz="2400" b="1" u="sng" dirty="0">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268413"/>
            <a:ext cx="8229600" cy="4787900"/>
          </a:xfrm>
        </p:spPr>
        <p:txBody>
          <a:bodyPr/>
          <a:lstStyle/>
          <a:p>
            <a:pPr algn="just"/>
            <a:r>
              <a:rPr lang="tr-TR" altLang="tr-TR" sz="2000" dirty="0"/>
              <a:t>Öğretmenler yoksul çevrelerden gelen çocukların kolay öğrenebileceği öğretim yöntemleri geliştirilebilmelidir. </a:t>
            </a:r>
            <a:endParaRPr lang="tr-TR" altLang="tr-TR" sz="2000" dirty="0" smtClean="0"/>
          </a:p>
          <a:p>
            <a:pPr marL="400050" lvl="1" indent="0" algn="just">
              <a:buNone/>
            </a:pPr>
            <a:r>
              <a:rPr lang="tr-TR" altLang="tr-TR" sz="1800" dirty="0" smtClean="0"/>
              <a:t>Bu </a:t>
            </a:r>
            <a:r>
              <a:rPr lang="tr-TR" altLang="tr-TR" sz="1800" dirty="0"/>
              <a:t>çocukların öğrenmelerini kolaylaştırmak için okul içinde özel sınıflar açılarak ek çalışma yapmaları sağlanabilir, müze tiyatro vb. gibi yerlere çeşitli geziler düzenlenebilir.</a:t>
            </a:r>
          </a:p>
          <a:p>
            <a:pPr algn="just">
              <a:buFontTx/>
              <a:buNone/>
            </a:pPr>
            <a:endParaRPr lang="tr-TR" altLang="tr-TR" sz="2000" dirty="0"/>
          </a:p>
          <a:p>
            <a:pPr algn="just"/>
            <a:r>
              <a:rPr lang="tr-TR" altLang="tr-TR" sz="2000" dirty="0"/>
              <a:t>Öğretmenin en önemli görevlerinden birisi, çocukların yetenek ve ilgilerini erken yaşta tespit ederek, bunlar doğrultusunda eğitimi bireyselleştirmektir.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Rectangle 2"/>
          <p:cNvSpPr>
            <a:spLocks noGrp="1" noChangeArrowheads="1"/>
          </p:cNvSpPr>
          <p:nvPr>
            <p:ph type="title"/>
          </p:nvPr>
        </p:nvSpPr>
        <p:spPr>
          <a:xfrm>
            <a:off x="442913" y="103188"/>
            <a:ext cx="8243887" cy="1314450"/>
          </a:xfrm>
        </p:spPr>
        <p:txBody>
          <a:bodyPr anchor="ctr"/>
          <a:lstStyle/>
          <a:p>
            <a:r>
              <a:rPr lang="tr-TR" altLang="tr-TR" sz="2400" b="1" u="sng" dirty="0">
                <a:effectLst/>
              </a:rPr>
              <a:t>ÖĞRETMENLERE </a:t>
            </a:r>
            <a:r>
              <a:rPr lang="tr-TR" altLang="tr-TR" sz="2400" b="1" u="sng" dirty="0" smtClean="0">
                <a:effectLst/>
              </a:rPr>
              <a:t/>
            </a:r>
            <a:br>
              <a:rPr lang="tr-TR" altLang="tr-TR" sz="2400" b="1" u="sng" dirty="0" smtClean="0">
                <a:effectLst/>
              </a:rPr>
            </a:br>
            <a:r>
              <a:rPr lang="tr-TR" altLang="tr-TR" sz="2400" b="1" u="sng" dirty="0" smtClean="0">
                <a:effectLst/>
              </a:rPr>
              <a:t>ÖNERİLER </a:t>
            </a:r>
            <a:endParaRPr lang="tr-TR" altLang="tr-TR" sz="2400" b="1" u="sng" dirty="0">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algn="just"/>
            <a:r>
              <a:rPr lang="tr-TR" altLang="tr-TR" sz="2000" dirty="0"/>
              <a:t>Gerek bedensel gerekse zihinsel beceri kazandırma, eğitimin çok önemli amaçlarından biridir. Mantıksal düşünme, felsefe, matematiksel düşünme gibi zihinsel beceriler kadar, bedensel beceriler, el becerileri, sanatsal etkenlikler de çok önemlidir. İyi bir okul bunları geliştirmeye de önem vermelidir.</a:t>
            </a:r>
          </a:p>
          <a:p>
            <a:pPr algn="just"/>
            <a:endParaRPr lang="tr-TR" altLang="tr-TR" sz="2000" dirty="0"/>
          </a:p>
          <a:p>
            <a:pPr algn="just"/>
            <a:r>
              <a:rPr lang="tr-TR" altLang="tr-TR" sz="2000" dirty="0"/>
              <a:t>Başarılı bir öğrenme ortamının oluşturulması büyük ölçüde iyi bir öğrenci öğretmen diyalogunun oluşmasına bağlıdır. Öğrencinin bireysel özelliklerini tanıyan, başarısı nedeniyle sınıf içinde onun gururunu okşayan, başarısız olduğunda destek gösteren öğretmen çocuğun ders başarısını olduğu kadar grup içindeki durumunu da etkiler. Güven duygusu hisseden çocuk sınıf içindeki uyumunda olduğu kadar ders başarısında da gelişme gösterir.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Rectangle 2"/>
          <p:cNvSpPr>
            <a:spLocks noGrp="1" noChangeArrowheads="1"/>
          </p:cNvSpPr>
          <p:nvPr>
            <p:ph type="title"/>
          </p:nvPr>
        </p:nvSpPr>
        <p:spPr>
          <a:xfrm>
            <a:off x="442913" y="103188"/>
            <a:ext cx="8243887" cy="1314450"/>
          </a:xfrm>
        </p:spPr>
        <p:txBody>
          <a:bodyPr anchor="ctr"/>
          <a:lstStyle/>
          <a:p>
            <a:r>
              <a:rPr lang="tr-TR" altLang="tr-TR" sz="2400" b="1" u="sng" dirty="0">
                <a:effectLst/>
              </a:rPr>
              <a:t>ÖĞRETMENLERE </a:t>
            </a:r>
            <a:r>
              <a:rPr lang="tr-TR" altLang="tr-TR" sz="2400" b="1" u="sng" dirty="0" smtClean="0">
                <a:effectLst/>
              </a:rPr>
              <a:t/>
            </a:r>
            <a:br>
              <a:rPr lang="tr-TR" altLang="tr-TR" sz="2400" b="1" u="sng" dirty="0" smtClean="0">
                <a:effectLst/>
              </a:rPr>
            </a:br>
            <a:r>
              <a:rPr lang="tr-TR" altLang="tr-TR" sz="2400" b="1" u="sng" dirty="0" smtClean="0">
                <a:effectLst/>
              </a:rPr>
              <a:t>ÖNERİLER </a:t>
            </a:r>
            <a:endParaRPr lang="tr-TR" altLang="tr-TR" sz="2400" b="1" u="sng" dirty="0">
              <a:effectLst/>
            </a:endParaRPr>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tr-TR" altLang="tr-TR" sz="4000" b="1" u="sng" dirty="0">
                <a:effectLst/>
              </a:rPr>
              <a:t>İDARECİYE </a:t>
            </a:r>
            <a:r>
              <a:rPr lang="tr-TR" altLang="tr-TR" sz="4000" b="1" u="sng" dirty="0" smtClean="0">
                <a:effectLst/>
              </a:rPr>
              <a:t/>
            </a:r>
            <a:br>
              <a:rPr lang="tr-TR" altLang="tr-TR" sz="4000" b="1" u="sng" dirty="0" smtClean="0">
                <a:effectLst/>
              </a:rPr>
            </a:br>
            <a:r>
              <a:rPr lang="tr-TR" altLang="tr-TR" sz="4000" b="1" u="sng" dirty="0" smtClean="0">
                <a:effectLst/>
              </a:rPr>
              <a:t>ÖNERİLER</a:t>
            </a:r>
            <a:endParaRPr lang="tr-TR" altLang="tr-TR" sz="4000" b="1" u="sng" dirty="0">
              <a:effectLst/>
            </a:endParaRPr>
          </a:p>
        </p:txBody>
      </p:sp>
      <p:sp>
        <p:nvSpPr>
          <p:cNvPr id="43011" name="Rectangle 3"/>
          <p:cNvSpPr>
            <a:spLocks noGrp="1" noChangeArrowheads="1"/>
          </p:cNvSpPr>
          <p:nvPr>
            <p:ph type="body" idx="1"/>
          </p:nvPr>
        </p:nvSpPr>
        <p:spPr/>
        <p:txBody>
          <a:bodyPr/>
          <a:lstStyle/>
          <a:p>
            <a:pPr algn="just">
              <a:lnSpc>
                <a:spcPct val="80000"/>
              </a:lnSpc>
            </a:pPr>
            <a:r>
              <a:rPr lang="tr-TR" altLang="tr-TR" sz="2000" dirty="0"/>
              <a:t>Etkili bir idareci, iyi bir okulun meslek doyumu yüksek öğretmenler tarafından oluşturulabileceğinin farkındadır. Öğretmenlerle ilişkisinde ana baba rolüne girip onları çocuk yerine koyarak iletişim kurmak yerine, kendilerinin de bir öğretmen olduğunu unutmadan, yetişkin yetişkine iletişime geçerek, karar aşamalarında ve uygulamalarda sorumluluğun paylaşıldığı demokratik bir ortam yaratır</a:t>
            </a:r>
            <a:r>
              <a:rPr lang="tr-TR" altLang="tr-TR" sz="2000" dirty="0" smtClean="0"/>
              <a:t>.</a:t>
            </a:r>
          </a:p>
          <a:p>
            <a:pPr marL="0" indent="0" algn="just">
              <a:lnSpc>
                <a:spcPct val="80000"/>
              </a:lnSpc>
              <a:buNone/>
            </a:pPr>
            <a:r>
              <a:rPr lang="tr-TR" altLang="tr-TR" sz="2000" dirty="0" smtClean="0"/>
              <a:t> </a:t>
            </a:r>
          </a:p>
          <a:p>
            <a:pPr marL="400050" lvl="1" indent="0" algn="just">
              <a:lnSpc>
                <a:spcPct val="80000"/>
              </a:lnSpc>
              <a:buNone/>
            </a:pPr>
            <a:r>
              <a:rPr lang="tr-TR" altLang="tr-TR" sz="2000" dirty="0" smtClean="0"/>
              <a:t>İyi </a:t>
            </a:r>
            <a:r>
              <a:rPr lang="tr-TR" altLang="tr-TR" sz="2000" dirty="0"/>
              <a:t>bir idareci, okulda eğitim için gerekli araç gereç vb. gibi ihtiyaçların sağlanması ve korunması, işlerin yönetmeliklere bire bir uymasına önem verdiği kadar hatta bunlardan da çok öğretmenin motivasyonuna, çalışma ortamına, ihtiyaçlarına önem veren idarecidir.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p:txBody>
          <a:bodyPr/>
          <a:lstStyle/>
          <a:p>
            <a:pPr algn="just">
              <a:lnSpc>
                <a:spcPct val="90000"/>
              </a:lnSpc>
            </a:pPr>
            <a:r>
              <a:rPr lang="tr-TR" altLang="tr-TR" sz="2400" dirty="0"/>
              <a:t>İdarenin çocuklara yaklaşımının öğretmenlerin yaklaşımı ile çeliştiği durumlar olabilmektedir</a:t>
            </a:r>
            <a:r>
              <a:rPr lang="tr-TR" altLang="tr-TR" sz="2400" dirty="0" smtClean="0"/>
              <a:t>.</a:t>
            </a:r>
          </a:p>
          <a:p>
            <a:pPr marL="0" indent="0" algn="just">
              <a:lnSpc>
                <a:spcPct val="90000"/>
              </a:lnSpc>
              <a:buNone/>
            </a:pPr>
            <a:r>
              <a:rPr lang="tr-TR" altLang="tr-TR" sz="2400" dirty="0" smtClean="0"/>
              <a:t>Bu </a:t>
            </a:r>
            <a:r>
              <a:rPr lang="tr-TR" altLang="tr-TR" sz="2400" dirty="0"/>
              <a:t>durum öğretmenlerin çocuklara yönelik çalışmalarını etkileyen, öğretmen ile öğrenciyi karşı karşıya getiren önemli sorunlara neden olabilmektedir. </a:t>
            </a:r>
            <a:endParaRPr lang="tr-TR" altLang="tr-TR" sz="2400" dirty="0" smtClean="0"/>
          </a:p>
          <a:p>
            <a:pPr marL="0" indent="0" algn="just">
              <a:lnSpc>
                <a:spcPct val="90000"/>
              </a:lnSpc>
              <a:buNone/>
            </a:pPr>
            <a:r>
              <a:rPr lang="tr-TR" altLang="tr-TR" sz="2400" dirty="0" smtClean="0"/>
              <a:t>Çünkü </a:t>
            </a:r>
            <a:r>
              <a:rPr lang="tr-TR" altLang="tr-TR" sz="2400" dirty="0"/>
              <a:t>öğreniciyle ders içinde ve dışında sürekli birlikte olan, dolayısıyla öğrencilerin gelişimini yakından takip eden ve ihtiyaçlarından haberdar olan bir kişi olarak öğretmen çalışmalarında idareden destek beklemektedir.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Rectangle 2"/>
          <p:cNvSpPr>
            <a:spLocks noGrp="1" noChangeArrowheads="1"/>
          </p:cNvSpPr>
          <p:nvPr>
            <p:ph type="title"/>
          </p:nvPr>
        </p:nvSpPr>
        <p:spPr>
          <a:xfrm>
            <a:off x="442913" y="103188"/>
            <a:ext cx="8243887" cy="1314450"/>
          </a:xfrm>
        </p:spPr>
        <p:txBody>
          <a:bodyPr/>
          <a:lstStyle/>
          <a:p>
            <a:r>
              <a:rPr lang="tr-TR" altLang="tr-TR" sz="4000" b="1" u="sng" dirty="0">
                <a:effectLst/>
              </a:rPr>
              <a:t>İDARECİYE </a:t>
            </a:r>
            <a:r>
              <a:rPr lang="tr-TR" altLang="tr-TR" sz="4000" b="1" u="sng" dirty="0" smtClean="0">
                <a:effectLst/>
              </a:rPr>
              <a:t/>
            </a:r>
            <a:br>
              <a:rPr lang="tr-TR" altLang="tr-TR" sz="4000" b="1" u="sng" dirty="0" smtClean="0">
                <a:effectLst/>
              </a:rPr>
            </a:br>
            <a:r>
              <a:rPr lang="tr-TR" altLang="tr-TR" sz="4000" b="1" u="sng" dirty="0" smtClean="0">
                <a:effectLst/>
              </a:rPr>
              <a:t>ÖNERİLER</a:t>
            </a:r>
            <a:endParaRPr lang="tr-TR" altLang="tr-TR" sz="4000" b="1" u="sng" dirty="0">
              <a:effectLst/>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48593" y="188913"/>
            <a:ext cx="8243887" cy="1228725"/>
          </a:xfrm>
        </p:spPr>
        <p:txBody>
          <a:bodyPr/>
          <a:lstStyle/>
          <a:p>
            <a:r>
              <a:rPr lang="tr-TR" altLang="tr-TR" sz="2800" b="1" dirty="0"/>
              <a:t>OKUL AKADEMİK BAŞARISINI ARTTIRMA PROJESİ</a:t>
            </a:r>
          </a:p>
        </p:txBody>
      </p:sp>
      <p:sp>
        <p:nvSpPr>
          <p:cNvPr id="44035" name="Rectangle 3"/>
          <p:cNvSpPr>
            <a:spLocks noGrp="1" noChangeArrowheads="1"/>
          </p:cNvSpPr>
          <p:nvPr>
            <p:ph type="body" idx="1"/>
          </p:nvPr>
        </p:nvSpPr>
        <p:spPr/>
        <p:txBody>
          <a:bodyPr/>
          <a:lstStyle/>
          <a:p>
            <a:pPr algn="just">
              <a:lnSpc>
                <a:spcPct val="80000"/>
              </a:lnSpc>
            </a:pPr>
            <a:r>
              <a:rPr lang="tr-TR" altLang="tr-TR" sz="2000" b="1" dirty="0"/>
              <a:t>Görev: 1 </a:t>
            </a:r>
            <a:r>
              <a:rPr lang="tr-TR" altLang="tr-TR" sz="2000" dirty="0"/>
              <a:t>Okulda akademik başarıyı arttırma ekibinin oluşturulması. Okul müdürünün başkanlığında, müdür yardımcısı, rehber öğretmen, okul sınıf ve branş öğretmenlerinden oluşur. Ekip okulda yapılacak çalışmaları planlar. Bu planlama ve çalışmalar okulda yapılacak Öğretmenler Kurulu Toplantısı gündemine dâhil edilir.</a:t>
            </a:r>
          </a:p>
          <a:p>
            <a:pPr algn="just">
              <a:lnSpc>
                <a:spcPct val="80000"/>
              </a:lnSpc>
            </a:pPr>
            <a:endParaRPr lang="tr-TR" altLang="tr-TR" sz="2000" dirty="0"/>
          </a:p>
          <a:p>
            <a:pPr algn="just">
              <a:lnSpc>
                <a:spcPct val="80000"/>
              </a:lnSpc>
            </a:pPr>
            <a:r>
              <a:rPr lang="tr-TR" altLang="tr-TR" sz="2000" b="1" dirty="0"/>
              <a:t>Görev: 2 </a:t>
            </a:r>
            <a:r>
              <a:rPr lang="tr-TR" altLang="tr-TR" sz="2000" dirty="0"/>
              <a:t>Okul Ekibinin ilk paylaşım toplantısının yapılması. Bu toplantı ile okulda çalışmalar başlatılır. Toplantıyı okul müdürü planlar ve yürütür. Bu toplantıda okulun öz değerlendirmesi yapılır, önceki yıl yapılanlar değerlendirilerek Akademik Başarıyı Arttırma Planı Taslağı hazırlanır.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043608" y="2194693"/>
            <a:ext cx="7528892" cy="5338763"/>
          </a:xfrm>
        </p:spPr>
        <p:txBody>
          <a:bodyPr/>
          <a:lstStyle/>
          <a:p>
            <a:pPr>
              <a:buFontTx/>
              <a:buNone/>
            </a:pPr>
            <a:r>
              <a:rPr lang="tr-TR" altLang="tr-TR" dirty="0"/>
              <a:t>		</a:t>
            </a:r>
          </a:p>
          <a:p>
            <a:pPr>
              <a:buFontTx/>
              <a:buNone/>
            </a:pPr>
            <a:r>
              <a:rPr lang="tr-TR" altLang="tr-TR" dirty="0"/>
              <a:t>		</a:t>
            </a:r>
            <a:r>
              <a:rPr lang="tr-TR" altLang="tr-TR" sz="2400" b="1" u="sng" dirty="0"/>
              <a:t>Akademik başarı;</a:t>
            </a:r>
            <a:r>
              <a:rPr lang="tr-TR" altLang="tr-TR" sz="2400" dirty="0"/>
              <a:t> öğrencinin bulunduğu okul, sınıf ve derse göre belirlenmiş sonuçlara ulaşmada göstermiş olduğu ilerlemedir. </a:t>
            </a:r>
            <a:endParaRPr lang="tr-TR" altLang="tr-TR" sz="2400" dirty="0" smtClean="0"/>
          </a:p>
          <a:p>
            <a:pPr>
              <a:buFontTx/>
              <a:buNone/>
            </a:pPr>
            <a:r>
              <a:rPr lang="tr-TR" altLang="tr-TR" sz="2400" dirty="0" smtClean="0"/>
              <a:t>	Ancak </a:t>
            </a:r>
            <a:r>
              <a:rPr lang="tr-TR" altLang="tr-TR" sz="2400" dirty="0"/>
              <a:t>çağdaş anlamda başarı kavramının akademik başarı ile sınıflandırılamayacağı, bilgi ve beceri gibi bilişsel davranışlar kadar, ilgiler, kişilik özellikleri ve tutumlar gibi bilişsel olmayan davranışları da içerdiği görülmektedir.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332656"/>
            <a:ext cx="5760640" cy="2520280"/>
          </a:xfrm>
          <a:prstGeom prst="rect">
            <a:avLst/>
          </a:prstGeom>
          <a:ln>
            <a:noFill/>
          </a:ln>
          <a:effectLst>
            <a:softEdge rad="112500"/>
          </a:effectLst>
        </p:spPr>
      </p:pic>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1377974"/>
            <a:ext cx="8229600" cy="4859338"/>
          </a:xfrm>
        </p:spPr>
        <p:txBody>
          <a:bodyPr/>
          <a:lstStyle/>
          <a:p>
            <a:pPr algn="just">
              <a:lnSpc>
                <a:spcPct val="80000"/>
              </a:lnSpc>
            </a:pPr>
            <a:r>
              <a:rPr lang="tr-TR" altLang="tr-TR" sz="2000" b="1" dirty="0"/>
              <a:t>Görev: 3 </a:t>
            </a:r>
            <a:r>
              <a:rPr lang="tr-TR" altLang="tr-TR" sz="2000" dirty="0"/>
              <a:t>Öğrencilerin Yıllık Başarıyı Arttırma Planlarını hazırlamalarını sağlamak. Bu görevi sınıf rehber öğretmenleri yürütür. Başarıyı Arttırma Planını öğrenci, veli ve sınıf öğretmeni birlikte imzalar. Başarıyı Arttırma Planı iki nüsha şeklinde düzenlenir. Plan, öğrenci-veli ve sınıf öğretmeninde bulunur. Sınıf öğretmeni bunları dosyalar ve öğrencilerinin çalınmalarını süreç içinde izler, öğrenciye ve veliye rehberlik yapar. Gelişmeleri, önerilerini sürekli formun arkasında tarihleriyle birlikte kayıt altına alır. </a:t>
            </a:r>
          </a:p>
          <a:p>
            <a:pPr algn="just">
              <a:lnSpc>
                <a:spcPct val="80000"/>
              </a:lnSpc>
            </a:pPr>
            <a:endParaRPr lang="tr-TR" altLang="tr-TR" sz="2000" b="1" dirty="0"/>
          </a:p>
          <a:p>
            <a:pPr algn="just">
              <a:lnSpc>
                <a:spcPct val="80000"/>
              </a:lnSpc>
            </a:pPr>
            <a:r>
              <a:rPr lang="tr-TR" altLang="tr-TR" sz="2000" b="1" dirty="0"/>
              <a:t>Görev:4 </a:t>
            </a:r>
            <a:r>
              <a:rPr lang="tr-TR" altLang="tr-TR" sz="2000" dirty="0"/>
              <a:t>Okullardaki tüm çalışma süreçlerinin izlenmesi ve Başarıyı Arttırma Planlarının Değerlendirilmesi. Zümreler yapılan çalışmaları zümre toplantılarında değerlendirir. Gerektiğinde ek tedbirler için planlarda düzenlemeler yapılır. Okul Eğitim-Öğretim Kalitesini Artırma Çalışma Ekibi her dönem iki defa değerlendirme toplantısı yapar. Çalışmalar okul öğretmenler kurulunda paylaşılır ve değerlendirilir. </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2" name="Dikdörtgen 1"/>
          <p:cNvSpPr/>
          <p:nvPr/>
        </p:nvSpPr>
        <p:spPr>
          <a:xfrm>
            <a:off x="2051720" y="260648"/>
            <a:ext cx="5760640" cy="830997"/>
          </a:xfrm>
          <a:prstGeom prst="rect">
            <a:avLst/>
          </a:prstGeom>
        </p:spPr>
        <p:txBody>
          <a:bodyPr wrap="square">
            <a:spAutoFit/>
          </a:bodyPr>
          <a:lstStyle/>
          <a:p>
            <a:pPr algn="ctr"/>
            <a:r>
              <a:rPr lang="tr-TR" altLang="tr-TR" sz="2400" b="1" dirty="0" smtClean="0"/>
              <a:t>OKUL AKADEMİK BAŞARISINI ARTTIRMA PROJESİ</a:t>
            </a:r>
            <a:endParaRPr lang="tr-TR" sz="2400"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341438"/>
            <a:ext cx="8229600" cy="4714875"/>
          </a:xfrm>
        </p:spPr>
        <p:txBody>
          <a:bodyPr/>
          <a:lstStyle/>
          <a:p>
            <a:pPr algn="just">
              <a:lnSpc>
                <a:spcPct val="80000"/>
              </a:lnSpc>
            </a:pPr>
            <a:r>
              <a:rPr lang="tr-TR" altLang="tr-TR" sz="2000" b="1" dirty="0"/>
              <a:t>Görev 5: </a:t>
            </a:r>
            <a:r>
              <a:rPr lang="tr-TR" altLang="tr-TR" sz="2000" dirty="0"/>
              <a:t>Okulda uyum problemi, davranış bozukluları olan, derslerinde başarısız olan, başarılı olup motivasyon için evinde kutlanması gereken öğretmenlerce veya yönetimce uygun görülen benzeri öğrencilerin evlerine ziyaretler yapılır. Sınıf öğretmenleri ve gerektiğinde yönetici, rehber öğretmen, ilgili ders öğretmenleri ile birlikte en az iki kişi olarak öğrenciyi evinde ziyaret eder. </a:t>
            </a:r>
            <a:endParaRPr lang="tr-TR" altLang="tr-TR" sz="2000" dirty="0" smtClean="0"/>
          </a:p>
          <a:p>
            <a:pPr algn="just">
              <a:lnSpc>
                <a:spcPct val="80000"/>
              </a:lnSpc>
            </a:pPr>
            <a:r>
              <a:rPr lang="tr-TR" altLang="tr-TR" sz="2000" dirty="0" smtClean="0"/>
              <a:t>Ev </a:t>
            </a:r>
            <a:r>
              <a:rPr lang="tr-TR" altLang="tr-TR" sz="2000" dirty="0"/>
              <a:t>ziyaretleri için okulda özel bir form geliştirilir. Bu formda okul müdürünün ziyaret için uygun görüşü, görüşme konusu, ziyareti yapacaklar, ailenin ziyareti kabulü, ziyaret günü ve saati, ev adresi, telefon numarası, görüşmedeki gözlemler ve sonuçları ve benzeri hususlar belirtilir. </a:t>
            </a:r>
            <a:endParaRPr lang="tr-TR" altLang="tr-TR" sz="2000" dirty="0" smtClean="0"/>
          </a:p>
          <a:p>
            <a:pPr marL="400050" lvl="1" indent="0" algn="just">
              <a:lnSpc>
                <a:spcPct val="80000"/>
              </a:lnSpc>
              <a:buNone/>
            </a:pPr>
            <a:r>
              <a:rPr lang="tr-TR" altLang="tr-TR" sz="2000" dirty="0" smtClean="0"/>
              <a:t>Form </a:t>
            </a:r>
            <a:r>
              <a:rPr lang="tr-TR" altLang="tr-TR" sz="2000" dirty="0"/>
              <a:t>iki suret düzenlenir. </a:t>
            </a:r>
            <a:endParaRPr lang="tr-TR" altLang="tr-TR" sz="2000" dirty="0" smtClean="0"/>
          </a:p>
          <a:p>
            <a:pPr marL="400050" lvl="1" indent="0" algn="just">
              <a:lnSpc>
                <a:spcPct val="80000"/>
              </a:lnSpc>
              <a:buNone/>
            </a:pPr>
            <a:r>
              <a:rPr lang="tr-TR" altLang="tr-TR" sz="2000" dirty="0" smtClean="0"/>
              <a:t>Biri </a:t>
            </a:r>
            <a:r>
              <a:rPr lang="tr-TR" altLang="tr-TR" sz="2000" dirty="0"/>
              <a:t>sınıf öğretmeninde diğeri ilgili yöneticide saklanır. Okulda davranış bozuklukları olan öğrencilerin davranışlarının iyileştirmesinde bu yöntem önemsenir. </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Dikdörtgen 6"/>
          <p:cNvSpPr/>
          <p:nvPr/>
        </p:nvSpPr>
        <p:spPr>
          <a:xfrm>
            <a:off x="2051720" y="260648"/>
            <a:ext cx="5760640" cy="830997"/>
          </a:xfrm>
          <a:prstGeom prst="rect">
            <a:avLst/>
          </a:prstGeom>
        </p:spPr>
        <p:txBody>
          <a:bodyPr wrap="square">
            <a:spAutoFit/>
          </a:bodyPr>
          <a:lstStyle/>
          <a:p>
            <a:pPr algn="ctr"/>
            <a:r>
              <a:rPr lang="tr-TR" altLang="tr-TR" sz="2400" b="1" dirty="0" smtClean="0"/>
              <a:t>OKUL AKADEMİK BAŞARISINI ARTTIRMA PROJESİ</a:t>
            </a:r>
            <a:endParaRPr lang="tr-TR" sz="2400"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p:txBody>
          <a:bodyPr/>
          <a:lstStyle/>
          <a:p>
            <a:pPr algn="just">
              <a:lnSpc>
                <a:spcPct val="80000"/>
              </a:lnSpc>
            </a:pPr>
            <a:r>
              <a:rPr lang="tr-TR" altLang="tr-TR" sz="2000" b="1" dirty="0"/>
              <a:t>Görev 6:</a:t>
            </a:r>
            <a:r>
              <a:rPr lang="tr-TR" altLang="tr-TR" sz="2000" dirty="0"/>
              <a:t> Öğrencilere ihtiyaç duydukları konularda destek sağlamak amacıyla okulda ders saatleri dışında ek dersler yapılır. Akademik başarıyı arttırma toplantısında alınan kararlar gereği belirlenen tarihlerde deneme sınavları yapılır ve yapılan bu deneme sınavlarının ders ve şube bazında analizleri; sınıf, şube ve branş öğretmenleri tarafından analiz edilerek dosyada arşivlenir. </a:t>
            </a:r>
            <a:endParaRPr lang="tr-TR" altLang="tr-TR" sz="2000" dirty="0" smtClean="0"/>
          </a:p>
          <a:p>
            <a:pPr marL="0" indent="0" algn="just">
              <a:lnSpc>
                <a:spcPct val="80000"/>
              </a:lnSpc>
              <a:buNone/>
            </a:pPr>
            <a:r>
              <a:rPr lang="tr-TR" altLang="tr-TR" sz="2000" dirty="0" smtClean="0"/>
              <a:t>Aylık </a:t>
            </a:r>
            <a:r>
              <a:rPr lang="tr-TR" altLang="tr-TR" sz="2000" dirty="0"/>
              <a:t>soru çözüm çeteleleri tutularak bu çeteler ay sonunda dosya halinde sunulur. </a:t>
            </a:r>
          </a:p>
          <a:p>
            <a:pPr algn="just">
              <a:lnSpc>
                <a:spcPct val="80000"/>
              </a:lnSpc>
            </a:pPr>
            <a:r>
              <a:rPr lang="tr-TR" altLang="tr-TR" sz="2000" b="1" dirty="0"/>
              <a:t>Görev 7: </a:t>
            </a:r>
            <a:r>
              <a:rPr lang="tr-TR" altLang="tr-TR" sz="2000" dirty="0"/>
              <a:t>Ödüllendirme-motivasyon arttırma Başarıyı Arttırma Planlarının uygulanması sırasında, il, ilçe, okul ölçeğindeki her türlü başarı imkânlar ölçüsünde ödüllendirilir</a:t>
            </a:r>
            <a:r>
              <a:rPr lang="tr-TR" altLang="tr-TR" sz="2000" b="1" dirty="0"/>
              <a:t>. </a:t>
            </a:r>
            <a:r>
              <a:rPr lang="tr-TR" altLang="tr-TR" sz="2000" dirty="0"/>
              <a:t>İl ve İlçe çapındaki başarılar plaket </a:t>
            </a:r>
            <a:r>
              <a:rPr lang="tr-TR" altLang="tr-TR" sz="2000" dirty="0" err="1"/>
              <a:t>ile,okul</a:t>
            </a:r>
            <a:r>
              <a:rPr lang="tr-TR" altLang="tr-TR" sz="2000" dirty="0"/>
              <a:t> içi çalışmalarda görülen başarılar Okul Aile Birliğince imkan ölçüsünde ödüllendirilir. </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
        <p:nvSpPr>
          <p:cNvPr id="7" name="Dikdörtgen 6"/>
          <p:cNvSpPr/>
          <p:nvPr/>
        </p:nvSpPr>
        <p:spPr>
          <a:xfrm>
            <a:off x="2051720" y="260648"/>
            <a:ext cx="5760640" cy="830997"/>
          </a:xfrm>
          <a:prstGeom prst="rect">
            <a:avLst/>
          </a:prstGeom>
        </p:spPr>
        <p:txBody>
          <a:bodyPr wrap="square">
            <a:spAutoFit/>
          </a:bodyPr>
          <a:lstStyle/>
          <a:p>
            <a:pPr algn="ctr"/>
            <a:r>
              <a:rPr lang="tr-TR" altLang="tr-TR" sz="2400" b="1" dirty="0" smtClean="0"/>
              <a:t>OKUL AKADEMİK BAŞARISINI ARTTIRMA PROJESİ</a:t>
            </a:r>
            <a:endParaRPr lang="tr-TR" sz="2400" dirty="0"/>
          </a:p>
        </p:txBody>
      </p:sp>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p:txBody>
          <a:bodyPr/>
          <a:lstStyle/>
          <a:p>
            <a:pPr algn="ctr">
              <a:buFontTx/>
              <a:buNone/>
            </a:pPr>
            <a:r>
              <a:rPr lang="tr-TR" altLang="tr-TR" sz="4800"/>
              <a:t>DİNLEDİĞİNİZ </a:t>
            </a:r>
          </a:p>
          <a:p>
            <a:pPr algn="ctr">
              <a:buFontTx/>
              <a:buNone/>
            </a:pPr>
            <a:r>
              <a:rPr lang="tr-TR" altLang="tr-TR" sz="4800"/>
              <a:t>İÇİN </a:t>
            </a:r>
          </a:p>
          <a:p>
            <a:pPr algn="ctr">
              <a:buFontTx/>
              <a:buNone/>
            </a:pPr>
            <a:r>
              <a:rPr lang="tr-TR" altLang="tr-TR" sz="4800"/>
              <a:t>TEŞEKKÜRLER…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7585" y="260648"/>
            <a:ext cx="7848872" cy="1314450"/>
          </a:xfrm>
        </p:spPr>
        <p:txBody>
          <a:bodyPr/>
          <a:lstStyle/>
          <a:p>
            <a:r>
              <a:rPr lang="tr-TR" altLang="tr-TR" sz="4000" dirty="0"/>
              <a:t>AKADEMİK BAŞARIYI ETKİLEYEN FAKTÖRLER</a:t>
            </a:r>
          </a:p>
        </p:txBody>
      </p:sp>
      <p:sp>
        <p:nvSpPr>
          <p:cNvPr id="4099" name="Rectangle 3"/>
          <p:cNvSpPr>
            <a:spLocks noGrp="1" noChangeArrowheads="1"/>
          </p:cNvSpPr>
          <p:nvPr>
            <p:ph type="body" idx="1"/>
          </p:nvPr>
        </p:nvSpPr>
        <p:spPr/>
        <p:txBody>
          <a:bodyPr/>
          <a:lstStyle/>
          <a:p>
            <a:pPr marL="0" indent="0">
              <a:buNone/>
            </a:pPr>
            <a:r>
              <a:rPr lang="tr-TR" altLang="tr-TR" b="1" u="sng" dirty="0"/>
              <a:t>Duygusal Faktörler:</a:t>
            </a:r>
          </a:p>
          <a:p>
            <a:r>
              <a:rPr lang="tr-TR" altLang="tr-TR" sz="2000" dirty="0"/>
              <a:t>Duygusal olgunlaşmama okul başarısında önemli rol oynar. Özellikle ergenlerde, mesleki ve eğitimsel yönelimdeki gençler gelecek planları konusunda kararsız kalırlar.</a:t>
            </a:r>
          </a:p>
          <a:p>
            <a:r>
              <a:rPr lang="tr-TR" altLang="tr-TR" sz="2000" dirty="0"/>
              <a:t>Lise düzeyindeki başarılı ve başarısız öğrencilerin karşılaştırıldığı araştırmalar, başarılı öğrencilerin başarısız olanlara göre, kendilerini daha iyi kontrol edebilen, kısa süreli başarılara karşı ilgi göstermeyen, daha çok gelecekle ilgili planlar yapan gençler olduklarını göstermektedir.</a:t>
            </a:r>
          </a:p>
          <a:p>
            <a:r>
              <a:rPr lang="tr-TR" altLang="tr-TR" sz="2000" dirty="0"/>
              <a:t>Diğer taraftan, başarılı öğrencilerin başarılarını daha çok kişisel etkenlere, başarısız öğrencilerinde başarısızlıklarını daha çok çevresel etkenlere bağladıkları görülmüştür.</a:t>
            </a:r>
            <a:endParaRPr lang="tr-TR" altLang="tr-TR" sz="2000" b="1" u="sng" dirty="0"/>
          </a:p>
          <a:p>
            <a:endParaRPr lang="tr-TR" altLang="tr-TR" sz="2000" b="1" u="sng"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800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ltLang="tr-TR" b="1" u="sng" dirty="0"/>
              <a:t>Motivasyon:</a:t>
            </a:r>
          </a:p>
        </p:txBody>
      </p:sp>
      <p:sp>
        <p:nvSpPr>
          <p:cNvPr id="13315" name="Rectangle 3"/>
          <p:cNvSpPr>
            <a:spLocks noGrp="1" noChangeArrowheads="1"/>
          </p:cNvSpPr>
          <p:nvPr>
            <p:ph type="body" idx="1"/>
          </p:nvPr>
        </p:nvSpPr>
        <p:spPr>
          <a:xfrm>
            <a:off x="107504" y="1600200"/>
            <a:ext cx="5544616" cy="4925144"/>
          </a:xfrm>
        </p:spPr>
        <p:txBody>
          <a:bodyPr/>
          <a:lstStyle/>
          <a:p>
            <a:pPr>
              <a:lnSpc>
                <a:spcPct val="90000"/>
              </a:lnSpc>
            </a:pPr>
            <a:r>
              <a:rPr lang="tr-TR" altLang="tr-TR" sz="1800" dirty="0"/>
              <a:t>Genellikle başarısız çocukların motivasyonu başarılılara oranla daha düşüktür. </a:t>
            </a:r>
            <a:endParaRPr lang="tr-TR" altLang="tr-TR" sz="1800" dirty="0" smtClean="0"/>
          </a:p>
          <a:p>
            <a:pPr marL="400050" lvl="1" indent="0">
              <a:lnSpc>
                <a:spcPct val="90000"/>
              </a:lnSpc>
              <a:buNone/>
            </a:pPr>
            <a:r>
              <a:rPr lang="tr-TR" altLang="tr-TR" sz="1800" dirty="0" smtClean="0"/>
              <a:t>Motivasyon </a:t>
            </a:r>
            <a:r>
              <a:rPr lang="tr-TR" altLang="tr-TR" sz="1800" dirty="0"/>
              <a:t>artırmak için önce aile çocuğun kendine olan güvenini arttırmalıdır. </a:t>
            </a:r>
            <a:endParaRPr lang="tr-TR" altLang="tr-TR" sz="1800" dirty="0" smtClean="0"/>
          </a:p>
          <a:p>
            <a:pPr marL="400050" lvl="1" indent="0">
              <a:lnSpc>
                <a:spcPct val="90000"/>
              </a:lnSpc>
              <a:buNone/>
            </a:pPr>
            <a:r>
              <a:rPr lang="tr-TR" altLang="tr-TR" sz="1800" dirty="0" smtClean="0"/>
              <a:t>Çalışmaları </a:t>
            </a:r>
            <a:r>
              <a:rPr lang="tr-TR" altLang="tr-TR" sz="1800" dirty="0"/>
              <a:t>ailesi tarafından desteklenmeyen ve sürekli eleştirilen çocuklar kendilerini değersiz olarak görür. </a:t>
            </a:r>
            <a:endParaRPr lang="tr-TR" altLang="tr-TR" sz="1800" dirty="0" smtClean="0"/>
          </a:p>
          <a:p>
            <a:pPr marL="400050" lvl="1" indent="0">
              <a:lnSpc>
                <a:spcPct val="90000"/>
              </a:lnSpc>
              <a:buNone/>
            </a:pPr>
            <a:r>
              <a:rPr lang="tr-TR" altLang="tr-TR" sz="1800" dirty="0" smtClean="0"/>
              <a:t>Çocukların </a:t>
            </a:r>
            <a:r>
              <a:rPr lang="tr-TR" altLang="tr-TR" sz="1800" dirty="0"/>
              <a:t>motivasyonlarının düşük olmasının nedenlerinden biri de ailenin başarı çizgisinin ya çok düşük ya da ulaşılamayacak kadar yüksek olmasıdır.</a:t>
            </a:r>
          </a:p>
          <a:p>
            <a:pPr>
              <a:lnSpc>
                <a:spcPct val="90000"/>
              </a:lnSpc>
            </a:pPr>
            <a:r>
              <a:rPr lang="tr-TR" altLang="tr-TR" sz="1800" dirty="0" smtClean="0"/>
              <a:t>Başarısız </a:t>
            </a:r>
            <a:r>
              <a:rPr lang="tr-TR" altLang="tr-TR" sz="1800" dirty="0"/>
              <a:t>öğrenciler, amaç eksikliği ve hedefe ulaşma çabaları açısından yetersizlik nedeni ile bir işi yapmak için sık sık başkalarının yönlendirmesine ihtiyaç duyarlar.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1700808"/>
            <a:ext cx="3466356" cy="4680519"/>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800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71600" y="116632"/>
            <a:ext cx="8243887" cy="1314450"/>
          </a:xfrm>
        </p:spPr>
        <p:txBody>
          <a:bodyPr/>
          <a:lstStyle/>
          <a:p>
            <a:r>
              <a:rPr lang="tr-TR" altLang="tr-TR" b="1" u="sng" dirty="0">
                <a:effectLst/>
              </a:rPr>
              <a:t>Zihinsel Faktörler</a:t>
            </a:r>
          </a:p>
        </p:txBody>
      </p:sp>
      <p:sp>
        <p:nvSpPr>
          <p:cNvPr id="12291" name="Rectangle 3"/>
          <p:cNvSpPr>
            <a:spLocks noGrp="1" noChangeArrowheads="1"/>
          </p:cNvSpPr>
          <p:nvPr>
            <p:ph type="body" idx="1"/>
          </p:nvPr>
        </p:nvSpPr>
        <p:spPr>
          <a:xfrm>
            <a:off x="457200" y="1600200"/>
            <a:ext cx="5732298" cy="4853136"/>
          </a:xfrm>
        </p:spPr>
        <p:txBody>
          <a:bodyPr/>
          <a:lstStyle/>
          <a:p>
            <a:pPr>
              <a:lnSpc>
                <a:spcPct val="90000"/>
              </a:lnSpc>
            </a:pPr>
            <a:r>
              <a:rPr lang="tr-TR" altLang="tr-TR" sz="1800" dirty="0"/>
              <a:t>Okul başarısızlığı olan öğrencilerle başarılı öğrencilerin zeka düzeyleri arasında belirgin farklılıklar görülmemektedir. </a:t>
            </a:r>
            <a:endParaRPr lang="tr-TR" altLang="tr-TR" sz="1800" dirty="0" smtClean="0"/>
          </a:p>
          <a:p>
            <a:pPr>
              <a:lnSpc>
                <a:spcPct val="90000"/>
              </a:lnSpc>
            </a:pPr>
            <a:endParaRPr lang="tr-TR" altLang="tr-TR" sz="1800" dirty="0" smtClean="0"/>
          </a:p>
          <a:p>
            <a:pPr marL="400050" lvl="1" indent="0">
              <a:lnSpc>
                <a:spcPct val="90000"/>
              </a:lnSpc>
              <a:buNone/>
            </a:pPr>
            <a:r>
              <a:rPr lang="tr-TR" altLang="tr-TR" sz="1800" dirty="0" smtClean="0"/>
              <a:t>Ayrıca </a:t>
            </a:r>
            <a:r>
              <a:rPr lang="tr-TR" altLang="tr-TR" sz="1800" dirty="0"/>
              <a:t>zeka ölçümünün başarıyı ölçmek için zayıf bir belirleyici olduğu bilinmektedir. </a:t>
            </a:r>
            <a:endParaRPr lang="tr-TR" altLang="tr-TR" sz="1800" dirty="0" smtClean="0"/>
          </a:p>
          <a:p>
            <a:pPr marL="400050" lvl="1" indent="0">
              <a:lnSpc>
                <a:spcPct val="90000"/>
              </a:lnSpc>
              <a:buNone/>
            </a:pPr>
            <a:endParaRPr lang="tr-TR" altLang="tr-TR" sz="1800" dirty="0" smtClean="0"/>
          </a:p>
          <a:p>
            <a:pPr marL="400050" lvl="1" indent="0">
              <a:lnSpc>
                <a:spcPct val="90000"/>
              </a:lnSpc>
              <a:buNone/>
            </a:pPr>
            <a:r>
              <a:rPr lang="tr-TR" altLang="tr-TR" sz="1800" dirty="0" smtClean="0"/>
              <a:t>Araştırmalar</a:t>
            </a:r>
            <a:r>
              <a:rPr lang="tr-TR" altLang="tr-TR" sz="1800" dirty="0"/>
              <a:t>, zihinsel yetenek düzeyi yüksek olan öğrencilerin daha serbest, az denetimli bir ortamda, düşük olanların ise daha kontrollü bir ortamda başarılı olduklarını göstermektedir.</a:t>
            </a:r>
          </a:p>
          <a:p>
            <a:pPr>
              <a:lnSpc>
                <a:spcPct val="90000"/>
              </a:lnSpc>
            </a:pPr>
            <a:endParaRPr lang="tr-TR" altLang="tr-TR" sz="1800" dirty="0"/>
          </a:p>
          <a:p>
            <a:pPr>
              <a:lnSpc>
                <a:spcPct val="90000"/>
              </a:lnSpc>
            </a:pPr>
            <a:r>
              <a:rPr lang="tr-TR" altLang="tr-TR" sz="1800" dirty="0"/>
              <a:t>Başarısız öğrencilerin tümevarım, tümdengelim gibi akıl yürütme süreçlerinde sayı ve hafıza kullanma konularında başarılı öğrencilerden daha düşük düzeyde oldukları söylenebilir.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9498" y="2132856"/>
            <a:ext cx="2952750" cy="3744416"/>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8000" y="44624"/>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r-TR" altLang="tr-TR" b="1" u="sng" dirty="0">
                <a:effectLst/>
              </a:rPr>
              <a:t>Sınav Kaygısı:</a:t>
            </a:r>
          </a:p>
        </p:txBody>
      </p:sp>
      <p:sp>
        <p:nvSpPr>
          <p:cNvPr id="11267" name="Rectangle 3"/>
          <p:cNvSpPr>
            <a:spLocks noGrp="1" noChangeArrowheads="1"/>
          </p:cNvSpPr>
          <p:nvPr>
            <p:ph type="body" idx="1"/>
          </p:nvPr>
        </p:nvSpPr>
        <p:spPr/>
        <p:txBody>
          <a:bodyPr/>
          <a:lstStyle/>
          <a:p>
            <a:pPr algn="just">
              <a:lnSpc>
                <a:spcPct val="80000"/>
              </a:lnSpc>
            </a:pPr>
            <a:r>
              <a:rPr lang="tr-TR" altLang="tr-TR" sz="1800" dirty="0"/>
              <a:t>Araştırmalar başarısızlığın kaygı düzeyinin çok yüksek olmasına bağlı olduğunu göstermekte ve başarısız öğrencilerin kaygı düzeyinin başarılı öğrencilerin kaygı düzeylerinden belirgin derecede yüksek olduğunu ortaya koymaktadır.</a:t>
            </a:r>
          </a:p>
          <a:p>
            <a:pPr algn="just">
              <a:lnSpc>
                <a:spcPct val="80000"/>
              </a:lnSpc>
              <a:buFontTx/>
              <a:buNone/>
            </a:pPr>
            <a:endParaRPr lang="tr-TR" altLang="tr-TR" sz="1800" dirty="0"/>
          </a:p>
          <a:p>
            <a:pPr algn="just">
              <a:lnSpc>
                <a:spcPct val="80000"/>
              </a:lnSpc>
            </a:pPr>
            <a:r>
              <a:rPr lang="tr-TR" altLang="tr-TR" sz="1800" dirty="0"/>
              <a:t>Sınav kaygısı olan öğrencilerin düşük performans göstermelerinin en önemli nedeni kaygıları değil, çalışma alışkanlıklarını kazanamamış olmaları ve sınav becerilerindeki yetersizliklerdir.</a:t>
            </a:r>
          </a:p>
          <a:p>
            <a:pPr algn="just">
              <a:lnSpc>
                <a:spcPct val="80000"/>
              </a:lnSpc>
              <a:buFontTx/>
              <a:buNone/>
            </a:pPr>
            <a:endParaRPr lang="tr-TR" altLang="tr-TR" sz="1800" dirty="0"/>
          </a:p>
          <a:p>
            <a:pPr algn="just">
              <a:lnSpc>
                <a:spcPct val="80000"/>
              </a:lnSpc>
            </a:pPr>
            <a:r>
              <a:rPr lang="tr-TR" altLang="tr-TR" sz="1800" dirty="0"/>
              <a:t>Çalışmalar orta şiddette kaygı düzeyinin yüksek performans için gerekli olduğunu ortaya koymaktadır.</a:t>
            </a:r>
          </a:p>
          <a:p>
            <a:pPr algn="just">
              <a:lnSpc>
                <a:spcPct val="80000"/>
              </a:lnSpc>
              <a:buFontTx/>
              <a:buNone/>
            </a:pPr>
            <a:endParaRPr lang="tr-TR" altLang="tr-TR" sz="1800" dirty="0"/>
          </a:p>
          <a:p>
            <a:pPr algn="just">
              <a:lnSpc>
                <a:spcPct val="80000"/>
              </a:lnSpc>
            </a:pPr>
            <a:r>
              <a:rPr lang="tr-TR" altLang="tr-TR" sz="1800" dirty="0"/>
              <a:t>Sınav kaygısı ve denetim odağı ilişkisi ile ilgili araştırmalarda, öğrencilere niçin başarısız oldukları sorulduğunda, düşük kaygılı öğrenciler "çok kötü sınavdı" gibi dışsal faktörler üzerine, yüksek kaygılı öğrenciler ise içsel faktörlere, kendilerine yüklemede bulunmuşlardır.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altLang="tr-TR" b="1" u="sng" dirty="0">
                <a:effectLst/>
              </a:rPr>
              <a:t>Ebeveyn Tutumları:</a:t>
            </a:r>
          </a:p>
        </p:txBody>
      </p:sp>
      <p:sp>
        <p:nvSpPr>
          <p:cNvPr id="10243" name="Rectangle 3"/>
          <p:cNvSpPr>
            <a:spLocks noGrp="1" noChangeArrowheads="1"/>
          </p:cNvSpPr>
          <p:nvPr>
            <p:ph type="body" idx="1"/>
          </p:nvPr>
        </p:nvSpPr>
        <p:spPr/>
        <p:txBody>
          <a:bodyPr/>
          <a:lstStyle/>
          <a:p>
            <a:pPr algn="just">
              <a:lnSpc>
                <a:spcPct val="90000"/>
              </a:lnSpc>
            </a:pPr>
            <a:r>
              <a:rPr lang="tr-TR" altLang="tr-TR" sz="1800" dirty="0"/>
              <a:t>Çocuğun öğrenmeye dönük tutumunu belirlemede ailenin tutumu ve değerleri son derece önemlidir. Ebeveynlerden birinin veya her ikisinin, okula ve öğrenmeye karşı olumsuz tutumu, çocuğunda okula karşı negatif duygular geliştirmesine yol açmaktadır</a:t>
            </a:r>
            <a:r>
              <a:rPr lang="tr-TR" altLang="tr-TR" sz="1800" dirty="0" smtClean="0"/>
              <a:t>.</a:t>
            </a:r>
          </a:p>
          <a:p>
            <a:pPr algn="just">
              <a:lnSpc>
                <a:spcPct val="90000"/>
              </a:lnSpc>
            </a:pPr>
            <a:endParaRPr lang="tr-TR" altLang="tr-TR" sz="1800" dirty="0"/>
          </a:p>
          <a:p>
            <a:pPr algn="just">
              <a:lnSpc>
                <a:spcPct val="90000"/>
              </a:lnSpc>
            </a:pPr>
            <a:r>
              <a:rPr lang="tr-TR" altLang="tr-TR" sz="1800" dirty="0"/>
              <a:t>Başarılı çocukların annelerinin başarısız çocukların annelerinden daha fazla kontrol edici oldukları görülmektedir. Bu anneler daha sosyal, sınırlamadan kontrol edici, akıl yürütücü ve yerine göre ödüllendirici bir yapıya sahiptirler</a:t>
            </a:r>
            <a:r>
              <a:rPr lang="tr-TR" altLang="tr-TR" sz="1800" dirty="0" smtClean="0"/>
              <a:t>.</a:t>
            </a:r>
          </a:p>
          <a:p>
            <a:pPr algn="just">
              <a:lnSpc>
                <a:spcPct val="90000"/>
              </a:lnSpc>
            </a:pPr>
            <a:endParaRPr lang="tr-TR" altLang="tr-TR" sz="1800" dirty="0"/>
          </a:p>
          <a:p>
            <a:pPr algn="just">
              <a:lnSpc>
                <a:spcPct val="90000"/>
              </a:lnSpc>
            </a:pPr>
            <a:r>
              <a:rPr lang="tr-TR" altLang="tr-TR" sz="1800" dirty="0"/>
              <a:t>Anne babası boşanmış veya mutsuz bir evliliği olan ailelerden gelen çocukların, mutlu bir evliliği olan aile çocuklarına oranla daha düşük başarı gösterdikleri görülmektedir</a:t>
            </a:r>
            <a:r>
              <a:rPr lang="tr-TR" altLang="tr-TR" sz="1800" dirty="0" smtClean="0"/>
              <a:t>.</a:t>
            </a:r>
          </a:p>
          <a:p>
            <a:pPr algn="just">
              <a:lnSpc>
                <a:spcPct val="90000"/>
              </a:lnSpc>
            </a:pPr>
            <a:endParaRPr lang="tr-TR" altLang="tr-TR" sz="1800" dirty="0"/>
          </a:p>
          <a:p>
            <a:pPr algn="just">
              <a:lnSpc>
                <a:spcPct val="90000"/>
              </a:lnSpc>
            </a:pPr>
            <a:r>
              <a:rPr lang="tr-TR" altLang="tr-TR" sz="1800" dirty="0"/>
              <a:t>Aileleri tarafından yüksek düzeyde kabul gören ve desteklenen öğrenciler, kabul görmeyen, sürekli eleştirilen ve yeteri kadar desteklenmeyen öğrencilere oranla daha yüksek başarı motivasyonuna sahiptirler.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b="1" u="sng" dirty="0">
                <a:effectLst/>
              </a:rPr>
              <a:t>Arkadaşlık İlişkileri:</a:t>
            </a:r>
          </a:p>
        </p:txBody>
      </p:sp>
      <p:sp>
        <p:nvSpPr>
          <p:cNvPr id="9219" name="Rectangle 3"/>
          <p:cNvSpPr>
            <a:spLocks noGrp="1" noChangeArrowheads="1"/>
          </p:cNvSpPr>
          <p:nvPr>
            <p:ph type="body" idx="1"/>
          </p:nvPr>
        </p:nvSpPr>
        <p:spPr/>
        <p:txBody>
          <a:bodyPr/>
          <a:lstStyle/>
          <a:p>
            <a:pPr algn="just">
              <a:lnSpc>
                <a:spcPct val="90000"/>
              </a:lnSpc>
            </a:pPr>
            <a:r>
              <a:rPr lang="tr-TR" altLang="tr-TR" sz="2000" dirty="0"/>
              <a:t>Arkadaş grubu tarafından kabul görmek gençler ve çocuklar için güçlü bir ihtiyaçtır</a:t>
            </a:r>
            <a:r>
              <a:rPr lang="tr-TR" altLang="tr-TR" sz="2000" dirty="0" smtClean="0"/>
              <a:t>.</a:t>
            </a:r>
          </a:p>
          <a:p>
            <a:pPr marL="400050" lvl="1" indent="0" algn="just">
              <a:lnSpc>
                <a:spcPct val="90000"/>
              </a:lnSpc>
              <a:buNone/>
            </a:pPr>
            <a:r>
              <a:rPr lang="tr-TR" altLang="tr-TR" sz="1800" dirty="0" smtClean="0"/>
              <a:t>Gençlerin </a:t>
            </a:r>
            <a:r>
              <a:rPr lang="tr-TR" altLang="tr-TR" sz="1800" dirty="0"/>
              <a:t>eğitimsel istekleri arkadaşlarının istekleriyle uyum içindedir ve ilişki yakınlaştıkça onların fikirlerinden etkilenme de </a:t>
            </a:r>
            <a:r>
              <a:rPr lang="tr-TR" altLang="tr-TR" sz="1600" dirty="0"/>
              <a:t>artmaktadır</a:t>
            </a:r>
            <a:r>
              <a:rPr lang="tr-TR" altLang="tr-TR" sz="1600" dirty="0" smtClean="0"/>
              <a:t>.</a:t>
            </a:r>
          </a:p>
          <a:p>
            <a:pPr algn="just">
              <a:lnSpc>
                <a:spcPct val="90000"/>
              </a:lnSpc>
            </a:pPr>
            <a:r>
              <a:rPr lang="tr-TR" altLang="tr-TR" sz="2000" dirty="0" smtClean="0"/>
              <a:t>Başarılı </a:t>
            </a:r>
            <a:r>
              <a:rPr lang="tr-TR" altLang="tr-TR" sz="2000" dirty="0"/>
              <a:t>ve başarısız öğrenciler üzerinde yapılan araştırmalar, başarısız öğrencilerin arkadaş grubunun etkisiyle okula ve ders çalışmaya dönük olumsuz tutumlar geliştirdiğini, cinsiyet farkı olmaksızın başarılı öğrencilerin arkadaşlarını başarılı öğrencilerden, başarısız öğrencilerin ise başarısız gruptan seçtiklerini ortaya koymaktadır</a:t>
            </a:r>
            <a:r>
              <a:rPr lang="tr-TR" altLang="tr-TR" sz="2000" dirty="0" smtClean="0"/>
              <a:t>.</a:t>
            </a:r>
          </a:p>
          <a:p>
            <a:pPr algn="just">
              <a:lnSpc>
                <a:spcPct val="90000"/>
              </a:lnSpc>
            </a:pPr>
            <a:endParaRPr lang="tr-TR" altLang="tr-TR" sz="2000" dirty="0"/>
          </a:p>
          <a:p>
            <a:pPr algn="just">
              <a:lnSpc>
                <a:spcPct val="90000"/>
              </a:lnSpc>
            </a:pPr>
            <a:r>
              <a:rPr lang="tr-TR" altLang="tr-TR" sz="2000" dirty="0"/>
              <a:t>Eğitimsel amaçlar gerçekleştirilirken bir çok konuda ailede ve arkadaşlar arasında uzlaştırılamayacak farklılıklar yaşanabilir. Ergenlikte arkadaş etkisi daha baskındır ve bir de aile ile çocuk arasındaki ilişkiler bozuksa ailesel etkiler iyice azalabilir.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sz="3600" b="1" u="sng" dirty="0">
                <a:effectLst/>
              </a:rPr>
              <a:t>Okul-Öğretmen </a:t>
            </a:r>
            <a:r>
              <a:rPr lang="tr-TR" altLang="tr-TR" sz="3600" b="1" u="sng" dirty="0" smtClean="0">
                <a:effectLst/>
              </a:rPr>
              <a:t/>
            </a:r>
            <a:br>
              <a:rPr lang="tr-TR" altLang="tr-TR" sz="3600" b="1" u="sng" dirty="0" smtClean="0">
                <a:effectLst/>
              </a:rPr>
            </a:br>
            <a:r>
              <a:rPr lang="tr-TR" altLang="tr-TR" sz="3600" b="1" u="sng" dirty="0" smtClean="0">
                <a:effectLst/>
              </a:rPr>
              <a:t>Faktörü</a:t>
            </a:r>
            <a:r>
              <a:rPr lang="tr-TR" altLang="tr-TR" sz="3600" b="1" u="sng" dirty="0">
                <a:effectLst/>
              </a:rPr>
              <a:t>:</a:t>
            </a:r>
          </a:p>
        </p:txBody>
      </p:sp>
      <p:sp>
        <p:nvSpPr>
          <p:cNvPr id="8195" name="Rectangle 3"/>
          <p:cNvSpPr>
            <a:spLocks noGrp="1" noChangeArrowheads="1"/>
          </p:cNvSpPr>
          <p:nvPr>
            <p:ph type="body" idx="1"/>
          </p:nvPr>
        </p:nvSpPr>
        <p:spPr/>
        <p:txBody>
          <a:bodyPr/>
          <a:lstStyle/>
          <a:p>
            <a:pPr algn="just">
              <a:lnSpc>
                <a:spcPct val="80000"/>
              </a:lnSpc>
            </a:pPr>
            <a:r>
              <a:rPr lang="tr-TR" altLang="tr-TR" sz="2000" dirty="0"/>
              <a:t>Sınıfta kalma sisteminin öğrenci başarısı üzerindeki etkisi araştırıldığında erkek öğrenci olmak, </a:t>
            </a:r>
            <a:r>
              <a:rPr lang="tr-TR" altLang="tr-TR" sz="2000" dirty="0" err="1"/>
              <a:t>sosyo</a:t>
            </a:r>
            <a:r>
              <a:rPr lang="tr-TR" altLang="tr-TR" sz="2000" dirty="0"/>
              <a:t>-ekonomik düzeyi düşük olmak, azınlıktan gelmek gibi özelliklere sahip olanların daha çok sınıfta kaldıkları ve tekrar edilen sınıfın öğrencilere daha iyi bir performans getirmediği belirlenmiştir. </a:t>
            </a:r>
          </a:p>
          <a:p>
            <a:pPr algn="just">
              <a:lnSpc>
                <a:spcPct val="80000"/>
              </a:lnSpc>
            </a:pPr>
            <a:endParaRPr lang="tr-TR" altLang="tr-TR" sz="2000" dirty="0"/>
          </a:p>
          <a:p>
            <a:pPr algn="just">
              <a:lnSpc>
                <a:spcPct val="80000"/>
              </a:lnSpc>
              <a:buFontTx/>
              <a:buNone/>
            </a:pPr>
            <a:endParaRPr lang="tr-TR" altLang="tr-TR" sz="2000" dirty="0"/>
          </a:p>
          <a:p>
            <a:pPr algn="just">
              <a:lnSpc>
                <a:spcPct val="80000"/>
              </a:lnSpc>
            </a:pPr>
            <a:r>
              <a:rPr lang="tr-TR" altLang="tr-TR" sz="2000" dirty="0"/>
              <a:t>Çocuğun sınıftaki davranışlarını dikkatle gözlemleyen öğretmen, öğrenci için hangi eğitimin uygun olacağı hakkında doğru kararlar verebilir. Öğrenci hakkındaki dosya bilgilerinin öğretmenler tarafından düzenli tutulması ve güncellenmesinin, öğrenci başarısı üzerinde etkili olduğu görülmektedir.</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116632"/>
            <a:ext cx="1293166" cy="1224136"/>
          </a:xfrm>
          <a:prstGeom prst="ellipse">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lonlar">
  <a:themeElements>
    <a:clrScheme name="Balonlar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fontScheme name="Balonlar">
      <a:majorFont>
        <a:latin typeface="Verdana"/>
        <a:ea typeface=""/>
        <a:cs typeface="Arial"/>
      </a:majorFont>
      <a:minorFont>
        <a:latin typeface="Verdana"/>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onlar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onlar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onlar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onlar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onlar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onlar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onlar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onlar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Balloons</Template>
  <TotalTime>187</TotalTime>
  <Words>1937</Words>
  <Application>Microsoft Office PowerPoint</Application>
  <PresentationFormat>Ekran Gösterisi (4:3)</PresentationFormat>
  <Paragraphs>111</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Verdana</vt:lpstr>
      <vt:lpstr>Balonlar</vt:lpstr>
      <vt:lpstr>AKADEMİK BAŞARIYI ETKİLEYEN FAKTÖRLER VE ALINACAK TEDBİRLER</vt:lpstr>
      <vt:lpstr>PowerPoint Sunusu</vt:lpstr>
      <vt:lpstr>AKADEMİK BAŞARIYI ETKİLEYEN FAKTÖRLER</vt:lpstr>
      <vt:lpstr>Motivasyon:</vt:lpstr>
      <vt:lpstr>Zihinsel Faktörler</vt:lpstr>
      <vt:lpstr>Sınav Kaygısı:</vt:lpstr>
      <vt:lpstr>Ebeveyn Tutumları:</vt:lpstr>
      <vt:lpstr>Arkadaşlık İlişkileri:</vt:lpstr>
      <vt:lpstr>Okul-Öğretmen  Faktörü:</vt:lpstr>
      <vt:lpstr>Ders Çalışma  Yöntemi:</vt:lpstr>
      <vt:lpstr>ÖĞRETMENLERE ÖNERİLER </vt:lpstr>
      <vt:lpstr>ÖĞRETMENLERE  ÖNERİLER </vt:lpstr>
      <vt:lpstr>ÖĞRETMENLERE  ÖNERİLER </vt:lpstr>
      <vt:lpstr>ÖĞRETMENLERE  ÖNERİLER </vt:lpstr>
      <vt:lpstr>ÖĞRETMENLERE  ÖNERİLER </vt:lpstr>
      <vt:lpstr>ÖĞRETMENLERE  ÖNERİLER </vt:lpstr>
      <vt:lpstr>İDARECİYE  ÖNERİLER</vt:lpstr>
      <vt:lpstr>İDARECİYE  ÖNERİLER</vt:lpstr>
      <vt:lpstr>OKUL AKADEMİK BAŞARISINI ARTTIRMA PROJESİ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UST</dc:creator>
  <cp:lastModifiedBy>yaşar hançer</cp:lastModifiedBy>
  <cp:revision>7</cp:revision>
  <dcterms:created xsi:type="dcterms:W3CDTF">2015-09-07T09:34:55Z</dcterms:created>
  <dcterms:modified xsi:type="dcterms:W3CDTF">2015-09-07T12:53:13Z</dcterms:modified>
</cp:coreProperties>
</file>