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6.jpg" ContentType="image/jpe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0.jpg" ContentType="image/jpeg"/>
  <Override PartName="/ppt/media/image13.jpg" ContentType="image/jpeg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50" r:id="rId19"/>
    <p:sldId id="449" r:id="rId20"/>
    <p:sldId id="451" r:id="rId21"/>
    <p:sldId id="4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64" autoAdjust="0"/>
  </p:normalViewPr>
  <p:slideViewPr>
    <p:cSldViewPr snapToGrid="0">
      <p:cViewPr varScale="1">
        <p:scale>
          <a:sx n="104" d="100"/>
          <a:sy n="104" d="100"/>
        </p:scale>
        <p:origin x="73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  <dgm:t>
        <a:bodyPr/>
        <a:lstStyle/>
        <a:p>
          <a:endParaRPr lang="tr-TR"/>
        </a:p>
      </dgm:t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  <dgm:t>
        <a:bodyPr/>
        <a:lstStyle/>
        <a:p>
          <a:endParaRPr lang="tr-TR"/>
        </a:p>
      </dgm:t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  <dgm:t>
        <a:bodyPr/>
        <a:lstStyle/>
        <a:p>
          <a:endParaRPr lang="tr-TR"/>
        </a:p>
      </dgm:t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  <dgm:t>
        <a:bodyPr/>
        <a:lstStyle/>
        <a:p>
          <a:endParaRPr lang="tr-TR"/>
        </a:p>
      </dgm:t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  <dgm:t>
        <a:bodyPr/>
        <a:lstStyle/>
        <a:p>
          <a:endParaRPr lang="tr-TR"/>
        </a:p>
      </dgm:t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  <dgm:t>
        <a:bodyPr/>
        <a:lstStyle/>
        <a:p>
          <a:endParaRPr lang="tr-TR"/>
        </a:p>
      </dgm:t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  <dgm:t>
        <a:bodyPr/>
        <a:lstStyle/>
        <a:p>
          <a:endParaRPr lang="tr-TR"/>
        </a:p>
      </dgm:t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  <dgm:t>
        <a:bodyPr/>
        <a:lstStyle/>
        <a:p>
          <a:endParaRPr lang="tr-TR"/>
        </a:p>
      </dgm:t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  <dgm:t>
        <a:bodyPr/>
        <a:lstStyle/>
        <a:p>
          <a:endParaRPr lang="tr-TR"/>
        </a:p>
      </dgm:t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  <dgm:t>
        <a:bodyPr/>
        <a:lstStyle/>
        <a:p>
          <a:endParaRPr lang="tr-TR"/>
        </a:p>
      </dgm:t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  <dgm:t>
        <a:bodyPr/>
        <a:lstStyle/>
        <a:p>
          <a:endParaRPr lang="tr-TR"/>
        </a:p>
      </dgm:t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tr-TR" sz="1600" b="1" dirty="0" smtClean="0"/>
            <a:t>ayrıca MESEM kapsamında eğitim alan öğrencilere</a:t>
          </a:r>
          <a:r>
            <a:rPr lang="en-US" sz="1600" dirty="0" smtClean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 smtClean="0"/>
            <a:t>Belgesi</a:t>
          </a:r>
          <a:r>
            <a:rPr lang="en-US" sz="1600" b="1" dirty="0" smtClean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tr-TR" sz="1600" dirty="0" smtClean="0"/>
            <a:t>(MESEM) </a:t>
          </a:r>
          <a:r>
            <a:rPr lang="en-US" sz="1600" dirty="0" smtClean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C5754-4801-4943-A81C-D2A48A15B91B}" type="pres">
      <dgm:prSet presAssocID="{0DA52011-D1FD-4058-820F-0520AC8C97BD}" presName="sibTrans" presStyleLbl="sibTrans1D1" presStyleIdx="0" presStyleCnt="6"/>
      <dgm:spPr/>
      <dgm:t>
        <a:bodyPr/>
        <a:lstStyle/>
        <a:p>
          <a:endParaRPr lang="tr-TR"/>
        </a:p>
      </dgm:t>
    </dgm:pt>
    <dgm:pt modelId="{D3D99503-32C4-41CA-ACD8-7EC13E2BAF4C}" type="pres">
      <dgm:prSet presAssocID="{0DA52011-D1FD-4058-820F-0520AC8C97BD}" presName="connectorText" presStyleLbl="sibTrans1D1" presStyleIdx="0" presStyleCnt="6"/>
      <dgm:spPr/>
      <dgm:t>
        <a:bodyPr/>
        <a:lstStyle/>
        <a:p>
          <a:endParaRPr lang="tr-TR"/>
        </a:p>
      </dgm:t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F252-21EF-4F06-8690-5E22F5FB3122}" type="pres">
      <dgm:prSet presAssocID="{4F3B3177-90AF-4731-827C-B0C8EDE33BC8}" presName="sibTrans" presStyleLbl="sibTrans1D1" presStyleIdx="1" presStyleCnt="6"/>
      <dgm:spPr/>
      <dgm:t>
        <a:bodyPr/>
        <a:lstStyle/>
        <a:p>
          <a:endParaRPr lang="tr-TR"/>
        </a:p>
      </dgm:t>
    </dgm:pt>
    <dgm:pt modelId="{82AB7F77-683F-4933-8D13-4A8AFEA03DAC}" type="pres">
      <dgm:prSet presAssocID="{4F3B3177-90AF-4731-827C-B0C8EDE33BC8}" presName="connectorText" presStyleLbl="sibTrans1D1" presStyleIdx="1" presStyleCnt="6"/>
      <dgm:spPr/>
      <dgm:t>
        <a:bodyPr/>
        <a:lstStyle/>
        <a:p>
          <a:endParaRPr lang="tr-TR"/>
        </a:p>
      </dgm:t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6E956-AFD2-4550-9789-1B8D9B033875}" type="pres">
      <dgm:prSet presAssocID="{553E7AC0-E30A-4358-9B77-1395090E83B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FC71098A-5AB8-4E66-A133-B8D1C6436AA3}" type="pres">
      <dgm:prSet presAssocID="{553E7AC0-E30A-4358-9B77-1395090E83BB}" presName="connectorText" presStyleLbl="sibTrans1D1" presStyleIdx="2" presStyleCnt="6"/>
      <dgm:spPr/>
      <dgm:t>
        <a:bodyPr/>
        <a:lstStyle/>
        <a:p>
          <a:endParaRPr lang="tr-TR"/>
        </a:p>
      </dgm:t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61A13-2703-4A72-949D-46922945FCDE}" type="pres">
      <dgm:prSet presAssocID="{F81C680E-6969-44AB-A37E-46D08CF24BAA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590C168-E268-4D8C-B73F-ED05191E1F09}" type="pres">
      <dgm:prSet presAssocID="{F81C680E-6969-44AB-A37E-46D08CF24BAA}" presName="connectorText" presStyleLbl="sibTrans1D1" presStyleIdx="3" presStyleCnt="6"/>
      <dgm:spPr/>
      <dgm:t>
        <a:bodyPr/>
        <a:lstStyle/>
        <a:p>
          <a:endParaRPr lang="tr-TR"/>
        </a:p>
      </dgm:t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2CA35-65C0-43D9-8F49-B6EEBEC83168}" type="pres">
      <dgm:prSet presAssocID="{0B7DED05-980D-487F-88CD-278C5003D8CC}" presName="sibTrans" presStyleLbl="sibTrans1D1" presStyleIdx="4" presStyleCnt="6"/>
      <dgm:spPr/>
      <dgm:t>
        <a:bodyPr/>
        <a:lstStyle/>
        <a:p>
          <a:endParaRPr lang="tr-TR"/>
        </a:p>
      </dgm:t>
    </dgm:pt>
    <dgm:pt modelId="{C31B7945-A889-4528-AB5F-BF7DB1CF7ACF}" type="pres">
      <dgm:prSet presAssocID="{0B7DED05-980D-487F-88CD-278C5003D8CC}" presName="connectorText" presStyleLbl="sibTrans1D1" presStyleIdx="4" presStyleCnt="6"/>
      <dgm:spPr/>
      <dgm:t>
        <a:bodyPr/>
        <a:lstStyle/>
        <a:p>
          <a:endParaRPr lang="tr-TR"/>
        </a:p>
      </dgm:t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2CEDAF-6B56-4956-BEA5-2B2FAF25C0B1}" type="pres">
      <dgm:prSet presAssocID="{630D8D2F-B343-498C-AE4D-87F797E9C7AC}" presName="sibTrans" presStyleLbl="sibTrans1D1" presStyleIdx="5" presStyleCnt="6"/>
      <dgm:spPr/>
      <dgm:t>
        <a:bodyPr/>
        <a:lstStyle/>
        <a:p>
          <a:endParaRPr lang="tr-TR"/>
        </a:p>
      </dgm:t>
    </dgm:pt>
    <dgm:pt modelId="{091D8F9C-9C12-4EBA-82CF-22633B451DBE}" type="pres">
      <dgm:prSet presAssocID="{630D8D2F-B343-498C-AE4D-87F797E9C7AC}" presName="connectorText" presStyleLbl="sibTrans1D1" presStyleIdx="5" presStyleCnt="6"/>
      <dgm:spPr/>
      <dgm:t>
        <a:bodyPr/>
        <a:lstStyle/>
        <a:p>
          <a:endParaRPr lang="tr-TR"/>
        </a:p>
      </dgm:t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  <a:latin typeface="Cambria"/>
              <a:cs typeface="Cambria"/>
            </a:rPr>
            <a:t>Maşuk </a:t>
          </a:r>
          <a:r>
            <a:rPr lang="en-US" b="1" dirty="0" err="1" smtClean="0"/>
            <a:t>Mesleki</a:t>
          </a:r>
          <a:r>
            <a:rPr lang="en-US" b="1" dirty="0" smtClean="0"/>
            <a:t> </a:t>
          </a:r>
          <a:r>
            <a:rPr lang="en-US" b="1" dirty="0" err="1"/>
            <a:t>ve</a:t>
          </a:r>
          <a:r>
            <a:rPr lang="en-US" b="1" dirty="0"/>
            <a:t> Teknik Anadolu </a:t>
          </a:r>
          <a:r>
            <a:rPr lang="en-US" b="1" dirty="0" err="1"/>
            <a:t>Lisesi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en-US" b="1" dirty="0"/>
            <a:t>https</a:t>
          </a:r>
          <a:r>
            <a:rPr lang="en-US" b="1" dirty="0" smtClean="0"/>
            <a:t>://</a:t>
          </a:r>
          <a:r>
            <a:rPr lang="tr-TR" b="1" dirty="0" smtClean="0"/>
            <a:t>https://masukmtal.meb.k12.tr/</a:t>
          </a:r>
          <a:endParaRPr lang="en-US" dirty="0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4C1B1573-9587-4241-9366-D7B3FA04F1FD}">
      <dgm:prSet/>
      <dgm:spPr/>
      <dgm:t>
        <a:bodyPr/>
        <a:lstStyle/>
        <a:p>
          <a:r>
            <a:rPr lang="tr-TR" b="1" dirty="0" smtClean="0"/>
            <a:t>756010@meb.k12.tr</a:t>
          </a:r>
          <a:endParaRPr lang="en-US" dirty="0"/>
        </a:p>
      </dgm:t>
    </dgm:pt>
    <dgm:pt modelId="{A653F57F-BDE3-41AC-A2B0-9AE766AF8183}" type="parTrans" cxnId="{7A6A6404-0B13-4859-AA75-625DBC9D3FC4}">
      <dgm:prSet/>
      <dgm:spPr/>
      <dgm:t>
        <a:bodyPr/>
        <a:lstStyle/>
        <a:p>
          <a:endParaRPr lang="en-US"/>
        </a:p>
      </dgm:t>
    </dgm:pt>
    <dgm:pt modelId="{7490D030-3352-4995-A6D8-2252DE5F78DB}" type="sibTrans" cxnId="{7A6A6404-0B13-4859-AA75-625DBC9D3FC4}">
      <dgm:prSet/>
      <dgm:spPr/>
      <dgm:t>
        <a:bodyPr/>
        <a:lstStyle/>
        <a:p>
          <a:endParaRPr lang="en-US"/>
        </a:p>
      </dgm:t>
    </dgm:pt>
    <dgm:pt modelId="{342C7784-93A1-4412-A7BC-A8D18F4D0C55}">
      <dgm:prSet/>
      <dgm:spPr/>
      <dgm:t>
        <a:bodyPr/>
        <a:lstStyle/>
        <a:p>
          <a:r>
            <a:rPr lang="tr-TR" b="1" dirty="0"/>
            <a:t>0414</a:t>
          </a:r>
          <a:r>
            <a:rPr lang="en-US" b="1" dirty="0"/>
            <a:t> -	</a:t>
          </a:r>
          <a:r>
            <a:rPr lang="tr-TR" b="1" dirty="0" smtClean="0"/>
            <a:t>3470727</a:t>
          </a:r>
          <a:endParaRPr lang="en-US" dirty="0"/>
        </a:p>
      </dgm:t>
    </dgm:pt>
    <dgm:pt modelId="{C9937578-5122-447E-A393-DAD922EAF500}" type="parTrans" cxnId="{9805A88F-7DA5-4299-858F-25F822524C7A}">
      <dgm:prSet/>
      <dgm:spPr/>
      <dgm:t>
        <a:bodyPr/>
        <a:lstStyle/>
        <a:p>
          <a:endParaRPr lang="en-US"/>
        </a:p>
      </dgm:t>
    </dgm:pt>
    <dgm:pt modelId="{39276FE4-4C05-430A-99C8-09F964F0BA02}" type="sibTrans" cxnId="{9805A88F-7DA5-4299-858F-25F822524C7A}">
      <dgm:prSet/>
      <dgm:spPr/>
      <dgm:t>
        <a:bodyPr/>
        <a:lstStyle/>
        <a:p>
          <a:endParaRPr lang="en-US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CD6D768A-CFC7-4832-915E-F73C2B73B0F2}" type="pres">
      <dgm:prSet presAssocID="{3678681D-C5C8-4815-BE2A-6FD91EB590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BCF502-B6B2-4C7A-8B6B-804560A76A39}" type="presOf" srcId="{5E3AB1BC-5E8C-47B0-AD20-A35EDE553036}" destId="{E4B50FCE-E66E-4BBD-9A6D-139F0470D45E}" srcOrd="0" destOrd="0" presId="urn:microsoft.com/office/officeart/2005/8/layout/list1"/>
    <dgm:cxn modelId="{DB422CD8-5D94-46D4-B128-585E7D069464}" type="presOf" srcId="{342C7784-93A1-4412-A7BC-A8D18F4D0C55}" destId="{E4B50FCE-E66E-4BBD-9A6D-139F0470D45E}" srcOrd="0" destOrd="2" presId="urn:microsoft.com/office/officeart/2005/8/layout/list1"/>
    <dgm:cxn modelId="{87D25CAB-F194-4B77-BEEC-CD32D383B685}" type="presOf" srcId="{3678681D-C5C8-4815-BE2A-6FD91EB59076}" destId="{4DFB1C41-D5D5-49BA-B7EF-92FAC3C6623A}" srcOrd="0" destOrd="0" presId="urn:microsoft.com/office/officeart/2005/8/layout/list1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CED0FD60-0E16-48C4-8147-01E5A7FF85D8}" type="presOf" srcId="{3678681D-C5C8-4815-BE2A-6FD91EB59076}" destId="{CD6D768A-CFC7-4832-915E-F73C2B73B0F2}" srcOrd="1" destOrd="0" presId="urn:microsoft.com/office/officeart/2005/8/layout/list1"/>
    <dgm:cxn modelId="{8F67C81D-4D8F-418D-BE59-684404FE574A}" type="presOf" srcId="{4C1B1573-9587-4241-9366-D7B3FA04F1FD}" destId="{E4B50FCE-E66E-4BBD-9A6D-139F0470D45E}" srcOrd="0" destOrd="1" presId="urn:microsoft.com/office/officeart/2005/8/layout/list1"/>
    <dgm:cxn modelId="{9805A88F-7DA5-4299-858F-25F822524C7A}" srcId="{3678681D-C5C8-4815-BE2A-6FD91EB59076}" destId="{342C7784-93A1-4412-A7BC-A8D18F4D0C55}" srcOrd="2" destOrd="0" parTransId="{C9937578-5122-447E-A393-DAD922EAF500}" sibTransId="{39276FE4-4C05-430A-99C8-09F964F0BA02}"/>
    <dgm:cxn modelId="{D9B3BF47-6CBC-4AE5-81F0-7A497303DDD9}" type="presOf" srcId="{B1957D3F-CE8D-488C-945C-B515FEE3F19B}" destId="{FD82C84E-127C-48BE-A500-73818725261C}" srcOrd="0" destOrd="0" presId="urn:microsoft.com/office/officeart/2005/8/layout/list1"/>
    <dgm:cxn modelId="{7A6A6404-0B13-4859-AA75-625DBC9D3FC4}" srcId="{3678681D-C5C8-4815-BE2A-6FD91EB59076}" destId="{4C1B1573-9587-4241-9366-D7B3FA04F1FD}" srcOrd="1" destOrd="0" parTransId="{A653F57F-BDE3-41AC-A2B0-9AE766AF8183}" sibTransId="{7490D030-3352-4995-A6D8-2252DE5F78DB}"/>
    <dgm:cxn modelId="{94915E79-4E4A-4924-A025-EE85AABB496E}" type="presParOf" srcId="{FD82C84E-127C-48BE-A500-73818725261C}" destId="{9F3F386F-56F6-46C6-94EE-040AA51687A7}" srcOrd="0" destOrd="0" presId="urn:microsoft.com/office/officeart/2005/8/layout/list1"/>
    <dgm:cxn modelId="{E0D7C99D-5EE8-47D2-A5E6-00C45FD0ABAD}" type="presParOf" srcId="{9F3F386F-56F6-46C6-94EE-040AA51687A7}" destId="{4DFB1C41-D5D5-49BA-B7EF-92FAC3C6623A}" srcOrd="0" destOrd="0" presId="urn:microsoft.com/office/officeart/2005/8/layout/list1"/>
    <dgm:cxn modelId="{D0AD6891-8CF2-4488-8226-9F4920BCA084}" type="presParOf" srcId="{9F3F386F-56F6-46C6-94EE-040AA51687A7}" destId="{CD6D768A-CFC7-4832-915E-F73C2B73B0F2}" srcOrd="1" destOrd="0" presId="urn:microsoft.com/office/officeart/2005/8/layout/list1"/>
    <dgm:cxn modelId="{B6E7C149-8DC6-40ED-8774-0161695DD346}" type="presParOf" srcId="{FD82C84E-127C-48BE-A500-73818725261C}" destId="{ED247D72-C5F9-4214-887F-42E2A35EADE8}" srcOrd="1" destOrd="0" presId="urn:microsoft.com/office/officeart/2005/8/layout/list1"/>
    <dgm:cxn modelId="{523A7860-B912-4CE0-B911-461BA433CB4D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görülen</a:t>
          </a:r>
          <a:r>
            <a:rPr lang="en-US" sz="1600" kern="1200" dirty="0"/>
            <a:t> </a:t>
          </a:r>
          <a:r>
            <a:rPr lang="en-US" sz="1600" kern="1200" dirty="0" err="1"/>
            <a:t>alan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tr-TR" sz="1600" b="1" kern="1200" dirty="0" smtClean="0"/>
            <a:t>ayrıca MESEM kapsamında eğitim alan öğrencilere</a:t>
          </a:r>
          <a:r>
            <a:rPr lang="en-US" sz="1600" kern="1200" dirty="0" smtClean="0"/>
            <a:t>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 smtClean="0"/>
            <a:t>Belgesi</a:t>
          </a:r>
          <a:r>
            <a:rPr lang="en-US" sz="1600" b="1" kern="1200" dirty="0" smtClean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KOSGEB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tr-TR" sz="1600" kern="1200" dirty="0" smtClean="0"/>
            <a:t>(MESEM) </a:t>
          </a:r>
          <a:r>
            <a:rPr lang="en-US" sz="1600" kern="1200" dirty="0" smtClean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0" y="1284357"/>
          <a:ext cx="4295824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5053" tIns="312420" rIns="41505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https</a:t>
          </a:r>
          <a:r>
            <a:rPr lang="en-US" sz="1500" b="1" kern="1200" dirty="0" smtClean="0"/>
            <a:t>://</a:t>
          </a:r>
          <a:r>
            <a:rPr lang="tr-TR" sz="1500" b="1" kern="1200" dirty="0" smtClean="0"/>
            <a:t>https://masukmtal.meb.k12.tr/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/>
            <a:t>756010@meb.k12.tr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/>
            <a:t>0414</a:t>
          </a:r>
          <a:r>
            <a:rPr lang="en-US" sz="1500" b="1" kern="1200" dirty="0"/>
            <a:t> -	</a:t>
          </a:r>
          <a:r>
            <a:rPr lang="tr-TR" sz="1500" b="1" kern="1200" dirty="0" smtClean="0"/>
            <a:t>3470727</a:t>
          </a:r>
          <a:endParaRPr lang="en-US" sz="1500" kern="1200" dirty="0"/>
        </a:p>
      </dsp:txBody>
      <dsp:txXfrm>
        <a:off x="0" y="1284357"/>
        <a:ext cx="4295824" cy="1209600"/>
      </dsp:txXfrm>
    </dsp:sp>
    <dsp:sp modelId="{CD6D768A-CFC7-4832-915E-F73C2B73B0F2}">
      <dsp:nvSpPr>
        <dsp:cNvPr id="0" name=""/>
        <dsp:cNvSpPr/>
      </dsp:nvSpPr>
      <dsp:spPr>
        <a:xfrm>
          <a:off x="267392" y="1048197"/>
          <a:ext cx="3743498" cy="47232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495" tIns="0" rIns="14149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>
              <a:solidFill>
                <a:schemeClr val="bg1"/>
              </a:solidFill>
              <a:latin typeface="Cambria"/>
              <a:cs typeface="Cambria"/>
            </a:rPr>
            <a:t>Maşuk </a:t>
          </a:r>
          <a:r>
            <a:rPr lang="en-US" sz="1500" b="1" kern="1200" dirty="0" err="1" smtClean="0"/>
            <a:t>Mesleki</a:t>
          </a:r>
          <a:r>
            <a:rPr lang="en-US" sz="1500" b="1" kern="1200" dirty="0" smtClean="0"/>
            <a:t> </a:t>
          </a:r>
          <a:r>
            <a:rPr lang="en-US" sz="1500" b="1" kern="1200" dirty="0" err="1"/>
            <a:t>ve</a:t>
          </a:r>
          <a:r>
            <a:rPr lang="en-US" sz="1500" b="1" kern="1200" dirty="0"/>
            <a:t> Teknik Anadolu </a:t>
          </a:r>
          <a:r>
            <a:rPr lang="en-US" sz="1500" b="1" kern="1200" dirty="0" err="1"/>
            <a:t>Lisesi</a:t>
          </a:r>
          <a:endParaRPr lang="en-US" sz="1500" kern="1200" dirty="0"/>
        </a:p>
      </dsp:txBody>
      <dsp:txXfrm>
        <a:off x="290449" y="1071254"/>
        <a:ext cx="3697384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:a16="http://schemas.microsoft.com/office/drawing/2014/main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meslekitanitim.meb.gov.tr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:a16="http://schemas.microsoft.com/office/drawing/2014/main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bold"/>
              <a:cs typeface="Helvetica" panose="020B060402020202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547EB05-AF83-7761-26FA-FB1DFACD3E89}"/>
              </a:ext>
            </a:extLst>
          </p:cNvPr>
          <p:cNvSpPr txBox="1"/>
          <p:nvPr/>
        </p:nvSpPr>
        <p:spPr>
          <a:xfrm>
            <a:off x="810901" y="1134977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 smtClean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5100,6</a:t>
            </a:r>
            <a:r>
              <a:rPr sz="2400" b="1" spc="285" dirty="0" smtClean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206695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123815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lang="tr-TR" sz="2000" dirty="0" smtClean="0">
                <a:latin typeface="Times New Roman"/>
                <a:cs typeface="Times New Roman"/>
              </a:rPr>
              <a:t>Alanıyla ilgili </a:t>
            </a:r>
            <a:r>
              <a:rPr sz="2000" dirty="0" smtClean="0">
                <a:latin typeface="Times New Roman"/>
                <a:cs typeface="Times New Roman"/>
              </a:rPr>
              <a:t>2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alırlar</a:t>
            </a:r>
            <a:r>
              <a:rPr sz="2000" spc="-1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FA117DF-F4B3-D332-AAA2-8DB55DB54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14442"/>
              </p:ext>
            </p:extLst>
          </p:nvPr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033" y="1446659"/>
            <a:ext cx="10528917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MAŞUK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Okulunuzun görsel resimlerini ekleyiniz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38036"/>
            <a:ext cx="9753600" cy="43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MAŞUK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56948" y="2125592"/>
            <a:ext cx="10252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        Şanlıurfa </a:t>
            </a:r>
            <a:r>
              <a:rPr lang="tr-TR" dirty="0"/>
              <a:t>ilimizin ikinci sağlık meslek lisesi olarak </a:t>
            </a:r>
            <a:r>
              <a:rPr lang="tr-TR" dirty="0" err="1"/>
              <a:t>Karaköprü’de</a:t>
            </a:r>
            <a:r>
              <a:rPr lang="tr-TR" dirty="0"/>
              <a:t> açılmıştır.2010 yılında öğretime başlamış olan okulumuz, ilk yılında iki sınıf hemşirelik, bir sınıf acil tıp teknisyenliği olarak eğitime başlamış, okulumuz şuan 11. ve 12. sınıflarımız Alan-Dal olarak Sağlık Hizmetleri ; Yardımcı Hemşirelik, Yardımcı Ebelik ve Sağlık bakım teknisyenliği öğrencileri olarak eğitim almaktadır. 9. 10. 11. ve 12. sınıf öğrencilerimiz Sağlık hizmetleri öğrencileri olarak eğitim almakta olup toplamda okulumuzda </a:t>
            </a:r>
            <a:r>
              <a:rPr lang="tr-TR" dirty="0" smtClean="0"/>
              <a:t>874 </a:t>
            </a:r>
            <a:r>
              <a:rPr lang="tr-TR" dirty="0"/>
              <a:t>öğrenci eğitim almaktadır. </a:t>
            </a:r>
            <a:r>
              <a:rPr lang="tr-TR" dirty="0" smtClean="0"/>
              <a:t> Okulumuz </a:t>
            </a:r>
            <a:r>
              <a:rPr lang="tr-TR" dirty="0"/>
              <a:t>öğrencilerinin önemli bir bölümü </a:t>
            </a:r>
            <a:r>
              <a:rPr lang="tr-TR" dirty="0" smtClean="0"/>
              <a:t>(1/3 </a:t>
            </a:r>
            <a:r>
              <a:rPr lang="tr-TR" dirty="0"/>
              <a:t>oranında) il merkezi dışından gelmektedir. İl merkezi dışından gelen bu öğrenciler, okulumuzun Pansiyonunda </a:t>
            </a:r>
            <a:r>
              <a:rPr lang="tr-TR" dirty="0" smtClean="0"/>
              <a:t>kalmaktadırlar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MAŞUK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816746" y="2301536"/>
            <a:ext cx="10739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tr-TR" dirty="0" smtClean="0"/>
              <a:t>           Okulumuzda Sağlık </a:t>
            </a:r>
            <a:r>
              <a:rPr lang="tr-TR" dirty="0"/>
              <a:t>Hizmetleri </a:t>
            </a:r>
            <a:r>
              <a:rPr lang="tr-TR" dirty="0" smtClean="0"/>
              <a:t>Alanı; </a:t>
            </a:r>
            <a:r>
              <a:rPr lang="tr-TR" dirty="0"/>
              <a:t>Yardımcı Hemşirelik, Yardımcı Ebelik ve Sağlık bakım teknisyenliği öğrencileri </a:t>
            </a:r>
            <a:r>
              <a:rPr lang="tr-TR" dirty="0" smtClean="0"/>
              <a:t>dallarında </a:t>
            </a:r>
            <a:r>
              <a:rPr lang="tr-TR" dirty="0"/>
              <a:t>eğitim almaktadır. </a:t>
            </a:r>
            <a:r>
              <a:rPr lang="tr-TR" dirty="0" smtClean="0"/>
              <a:t>Okulumuz </a:t>
            </a:r>
            <a:r>
              <a:rPr lang="tr-TR" dirty="0"/>
              <a:t>öğrencilerinin önemli bir bölümü (1/3 oranında) il merkezi dışından gelmektedir. İl merkezi </a:t>
            </a:r>
            <a:r>
              <a:rPr lang="tr-TR" dirty="0" smtClean="0"/>
              <a:t>dışından gelen </a:t>
            </a:r>
            <a:r>
              <a:rPr lang="tr-TR" dirty="0"/>
              <a:t>bu öğrenciler, okulumuzun Pansiyonunda </a:t>
            </a:r>
            <a:r>
              <a:rPr lang="tr-TR" dirty="0" smtClean="0"/>
              <a:t>barınmaktadırlar. Okulumuzda </a:t>
            </a:r>
            <a:r>
              <a:rPr lang="tr-TR" dirty="0"/>
              <a:t>1 Müdür, 1  Müdür Başyardımcısı, 1 Pansiyon Müdür Yardımcısı ve  öğrenci ve diğer işlerinden sorumlu 5 Müdür Yardımcısı 47 Öğretmen (kadrolu, görevlendirme ve ücretli), 2 Aşçı  8 Hizmetli görev yapmaktadır. Okulumuz bodrum, zemin kat ve ayrıca iki katlı bir binadan oluşmaktadır.       2014-2015 Eğitim ve öğretim yılında okulumuz </a:t>
            </a:r>
            <a:r>
              <a:rPr lang="tr-TR" dirty="0" err="1"/>
              <a:t>şuanki</a:t>
            </a:r>
            <a:r>
              <a:rPr lang="tr-TR" dirty="0"/>
              <a:t> binasına taşınmış olup, binası 24 derslikli, 187 kişilik kız pansiyonu ve kapalı spor salonuna ve bir halı sahaya sahiptir. Yeni eğitim yılında 7 şubeyi (toplam 238 öğrenci) bünyesine katmıştır.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26819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MAŞUK MESLEKİ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 TEKNİK ANADOLU LİSESİ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1259AD6-0D19-AB8B-3EEE-B691ECFD8A20}"/>
              </a:ext>
            </a:extLst>
          </p:cNvPr>
          <p:cNvSpPr txBox="1"/>
          <p:nvPr/>
        </p:nvSpPr>
        <p:spPr>
          <a:xfrm>
            <a:off x="1170717" y="2280121"/>
            <a:ext cx="964968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 </a:t>
            </a:r>
            <a:r>
              <a:rPr sz="2000" b="1" u="sng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ayrı</a:t>
            </a:r>
            <a:r>
              <a:rPr sz="2000" b="1" u="sng" spc="-2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alanda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  </a:t>
            </a:r>
            <a:r>
              <a:rPr lang="tr-TR" sz="2000" b="1" u="sng" spc="-4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 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Dalda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Alanlar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2F21A03-2EE6-EBEF-B115-8A916BEE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789436"/>
              </p:ext>
            </p:extLst>
          </p:nvPr>
        </p:nvGraphicFramePr>
        <p:xfrm>
          <a:off x="1150649" y="2967572"/>
          <a:ext cx="9004298" cy="3209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1-</a:t>
                      </a:r>
                      <a:r>
                        <a:rPr lang="tr-TR" sz="20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2000" b="1" spc="0" dirty="0" smtClean="0">
                          <a:latin typeface="Calibri"/>
                          <a:cs typeface="Calibri"/>
                        </a:rPr>
                        <a:t>Sağlık</a:t>
                      </a:r>
                      <a:r>
                        <a:rPr lang="tr-TR" sz="2000" b="1" spc="0" baseline="0" dirty="0" smtClean="0">
                          <a:latin typeface="Calibri"/>
                          <a:cs typeface="Calibri"/>
                        </a:rPr>
                        <a:t> Hizmetleri</a:t>
                      </a:r>
                      <a:r>
                        <a:rPr lang="tr-TR" sz="2000" b="1" spc="-10" dirty="0" smtClean="0">
                          <a:latin typeface="Calibri"/>
                          <a:cs typeface="Calibri"/>
                        </a:rPr>
                        <a:t> 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170  </a:t>
                      </a:r>
                      <a:r>
                        <a:rPr sz="2000" spc="-10" dirty="0" err="1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SOSYAL </a:t>
            </a: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ETKİNLİKLERİMİZ</a:t>
            </a:r>
            <a:endParaRPr lang="tr-TR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0" y="4325081"/>
            <a:ext cx="3009530" cy="216994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94804" y="3581221"/>
            <a:ext cx="30627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b="1" dirty="0">
                <a:solidFill>
                  <a:srgbClr val="505050"/>
                </a:solidFill>
                <a:latin typeface="MyriadPro"/>
              </a:rPr>
              <a:t>"Meslek Liseleri Ailelere Dokunuyor" kapsamında Ramazan kolileri hazırlanarak ihtiyaç sahipleri ailelere verildi.</a:t>
            </a:r>
            <a:endParaRPr lang="tr-TR" sz="1050" b="1" i="0" dirty="0">
              <a:solidFill>
                <a:srgbClr val="505050"/>
              </a:solidFill>
              <a:effectLst/>
              <a:latin typeface="MyriadPro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94804" y="1956760"/>
            <a:ext cx="43766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Yüzme, </a:t>
            </a:r>
          </a:p>
          <a:p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Bilek Güreşi,</a:t>
            </a:r>
          </a:p>
          <a:p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Tiyatro </a:t>
            </a:r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Gösterisi,</a:t>
            </a:r>
          </a:p>
          <a:p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4)"Meslek </a:t>
            </a:r>
            <a:r>
              <a:rPr lang="tr-T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Liseleri Ailelere Dokunuyor" kapsamında Ramazan kolileri hazırlanarak ihtiyaç sahipleri ailelere verildi.</a:t>
            </a:r>
            <a:endParaRPr lang="tr-TR" sz="1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93" y="4348935"/>
            <a:ext cx="3000653" cy="209347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7631872" y="3788970"/>
            <a:ext cx="315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smtClean="0"/>
              <a:t>Okulumuzda Tiyatro Gösterisi</a:t>
            </a:r>
            <a:endParaRPr lang="tr-TR" sz="1400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41" y="4310702"/>
            <a:ext cx="3118374" cy="2169943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3657600" y="3439076"/>
            <a:ext cx="314269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1" dirty="0" smtClean="0"/>
              <a:t>Anasınıfı öğretmenimiz Neva </a:t>
            </a:r>
            <a:r>
              <a:rPr lang="tr-TR" sz="1100" b="1" dirty="0"/>
              <a:t>Fatma AKBABA koordinatörlüğünde Şanlıurfa Dağcılık ve Doğa Sporları </a:t>
            </a:r>
            <a:r>
              <a:rPr lang="tr-TR" sz="1100" b="1" dirty="0" smtClean="0"/>
              <a:t>kulübü </a:t>
            </a:r>
            <a:r>
              <a:rPr lang="tr-TR" sz="1100" b="1" dirty="0"/>
              <a:t>üyelerince okulumuz ana sınıfı </a:t>
            </a:r>
            <a:r>
              <a:rPr lang="tr-TR" sz="1100" b="1" dirty="0" smtClean="0"/>
              <a:t>öğrencilerimize </a:t>
            </a:r>
            <a:r>
              <a:rPr lang="tr-TR" sz="1100" b="1" dirty="0"/>
              <a:t>dağcılık eğitimi hakkında bilgi </a:t>
            </a:r>
            <a:r>
              <a:rPr lang="tr-TR" sz="1100" b="1" dirty="0" smtClean="0"/>
              <a:t>verildi.</a:t>
            </a:r>
            <a:endParaRPr lang="tr-TR" sz="1100" b="1" i="0" dirty="0">
              <a:solidFill>
                <a:srgbClr val="505050"/>
              </a:solidFill>
              <a:effectLst/>
              <a:latin typeface="MyriadPro"/>
            </a:endParaRPr>
          </a:p>
        </p:txBody>
      </p:sp>
    </p:spTree>
    <p:extLst>
      <p:ext uri="{BB962C8B-B14F-4D97-AF65-F5344CB8AC3E}">
        <p14:creationId xmlns:p14="http://schemas.microsoft.com/office/powerpoint/2010/main" val="314249202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 smtClean="0">
                <a:latin typeface="Cambria"/>
                <a:cs typeface="Cambria"/>
              </a:rPr>
              <a:t>Sosyal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ve</a:t>
            </a:r>
            <a:r>
              <a:rPr sz="2800" spc="250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ekonomik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sektörler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ile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iş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 smtClean="0">
                <a:latin typeface="Cambria"/>
                <a:cs typeface="Cambria"/>
              </a:rPr>
              <a:t>içinde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ulusal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:a16="http://schemas.microsoft.com/office/drawing/2014/main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:a16="http://schemas.microsoft.com/office/drawing/2014/main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51806A1D-3C70-B8EE-1857-D88D072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146738"/>
              </p:ext>
            </p:extLst>
          </p:nvPr>
        </p:nvGraphicFramePr>
        <p:xfrm>
          <a:off x="6096000" y="1657922"/>
          <a:ext cx="5347855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6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:a16="http://schemas.microsoft.com/office/drawing/2014/main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:a16="http://schemas.microsoft.com/office/drawing/2014/main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:a16="http://schemas.microsoft.com/office/drawing/2014/main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:a16="http://schemas.microsoft.com/office/drawing/2014/main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</a:t>
            </a:r>
            <a:r>
              <a:rPr lang="tr-TR" sz="2000" dirty="0" smtClean="0">
                <a:latin typeface="Cambria"/>
                <a:cs typeface="Cambria"/>
              </a:rPr>
              <a:t>eğitim merkezi programında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4179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 smtClean="0"/>
              <a:t>Mesleğim</a:t>
            </a:r>
            <a:r>
              <a:rPr lang="en-US" sz="2000" spc="-80" dirty="0" smtClean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56" y="914400"/>
            <a:ext cx="6374167" cy="51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:a16="http://schemas.microsoft.com/office/drawing/2014/main" id="{A0FAB95E-0E7B-38F5-595D-D58B66AF6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6B3798F3-0169-734A-E6A3-BA469CA9B2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 smtClean="0"/>
                <a:t>bilgi</a:t>
              </a:r>
              <a:r>
                <a:rPr lang="en-US" spc="-10" dirty="0" smtClean="0"/>
                <a:t>,</a:t>
              </a:r>
              <a:r>
                <a:rPr lang="tr-TR" dirty="0"/>
                <a:t> </a:t>
              </a:r>
              <a:r>
                <a:rPr lang="en-US" dirty="0" err="1" smtClean="0"/>
                <a:t>görgü</a:t>
              </a:r>
              <a:r>
                <a:rPr lang="en-US" spc="-40" dirty="0" smtClean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</a:t>
              </a:r>
              <a:r>
                <a:rPr lang="en-US" dirty="0" err="1" smtClean="0"/>
                <a:t>Giderleri</a:t>
              </a:r>
              <a:r>
                <a:rPr lang="en-US" spc="150" dirty="0" smtClean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8526</TotalTime>
  <Words>1085</Words>
  <Application>Microsoft Office PowerPoint</Application>
  <PresentationFormat>Geniş ekran</PresentationFormat>
  <Paragraphs>113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2" baseType="lpstr">
      <vt:lpstr>Aptos</vt:lpstr>
      <vt:lpstr>Arial</vt:lpstr>
      <vt:lpstr>Arial MT</vt:lpstr>
      <vt:lpstr>Calibri</vt:lpstr>
      <vt:lpstr>Calibri Light</vt:lpstr>
      <vt:lpstr>Cambria</vt:lpstr>
      <vt:lpstr>Helvetica</vt:lpstr>
      <vt:lpstr>Myriad bold</vt:lpstr>
      <vt:lpstr>MyriadPro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ronaldinho424</cp:lastModifiedBy>
  <cp:revision>344</cp:revision>
  <dcterms:created xsi:type="dcterms:W3CDTF">2018-08-21T13:08:41Z</dcterms:created>
  <dcterms:modified xsi:type="dcterms:W3CDTF">2024-03-20T09:43:39Z</dcterms:modified>
</cp:coreProperties>
</file>